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08" r:id="rId4"/>
    <p:sldMasterId id="2147483835" r:id="rId5"/>
  </p:sldMasterIdLst>
  <p:notesMasterIdLst>
    <p:notesMasterId r:id="rId31"/>
  </p:notesMasterIdLst>
  <p:handoutMasterIdLst>
    <p:handoutMasterId r:id="rId32"/>
  </p:handoutMasterIdLst>
  <p:sldIdLst>
    <p:sldId id="1395" r:id="rId6"/>
    <p:sldId id="1393" r:id="rId7"/>
    <p:sldId id="1394" r:id="rId8"/>
    <p:sldId id="1382" r:id="rId9"/>
    <p:sldId id="1344" r:id="rId10"/>
    <p:sldId id="1355" r:id="rId11"/>
    <p:sldId id="1391" r:id="rId12"/>
    <p:sldId id="1346" r:id="rId13"/>
    <p:sldId id="1358" r:id="rId14"/>
    <p:sldId id="1388" r:id="rId15"/>
    <p:sldId id="1350" r:id="rId16"/>
    <p:sldId id="1383" r:id="rId17"/>
    <p:sldId id="1384" r:id="rId18"/>
    <p:sldId id="1386" r:id="rId19"/>
    <p:sldId id="1356" r:id="rId20"/>
    <p:sldId id="1385" r:id="rId21"/>
    <p:sldId id="1349" r:id="rId22"/>
    <p:sldId id="1376" r:id="rId23"/>
    <p:sldId id="1392" r:id="rId24"/>
    <p:sldId id="1389" r:id="rId25"/>
    <p:sldId id="1353" r:id="rId26"/>
    <p:sldId id="1372" r:id="rId27"/>
    <p:sldId id="1369" r:id="rId28"/>
    <p:sldId id="1371" r:id="rId29"/>
    <p:sldId id="1390" r:id="rId30"/>
  </p:sldIdLst>
  <p:sldSz cx="12192000" cy="6858000"/>
  <p:notesSz cx="6858000" cy="9144000"/>
  <p:embeddedFontLst>
    <p:embeddedFont>
      <p:font typeface="Arial Narrow" panose="020B060402020202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 Nicole" initials="GN" lastIdx="11" clrIdx="0">
    <p:extLst>
      <p:ext uri="{19B8F6BF-5375-455C-9EA6-DF929625EA0E}">
        <p15:presenceInfo xmlns:p15="http://schemas.microsoft.com/office/powerpoint/2012/main" userId="S-1-5-21-491929575-3924090228-427170736-5137728" providerId="AD"/>
      </p:ext>
    </p:extLst>
  </p:cmAuthor>
  <p:cmAuthor id="2" name="Frank, Jay" initials="FJ" lastIdx="25" clrIdx="1">
    <p:extLst>
      <p:ext uri="{19B8F6BF-5375-455C-9EA6-DF929625EA0E}">
        <p15:presenceInfo xmlns:p15="http://schemas.microsoft.com/office/powerpoint/2012/main" userId="S::jfrank@cantor.com::7dae5181-782f-44ae-bc38-ed6742f2b1e4" providerId="AD"/>
      </p:ext>
    </p:extLst>
  </p:cmAuthor>
  <p:cmAuthor id="3" name="Keefer, Matthew" initials="KM" lastIdx="39" clrIdx="2">
    <p:extLst>
      <p:ext uri="{19B8F6BF-5375-455C-9EA6-DF929625EA0E}">
        <p15:presenceInfo xmlns:p15="http://schemas.microsoft.com/office/powerpoint/2012/main" userId="S::mkeefer@ccre.com::67730195-4094-46b9-b7d5-81a94250c4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4D86"/>
    <a:srgbClr val="0078B9"/>
    <a:srgbClr val="DE952F"/>
    <a:srgbClr val="5497BC"/>
    <a:srgbClr val="1E4B88"/>
    <a:srgbClr val="595959"/>
    <a:srgbClr val="DBDCDE"/>
    <a:srgbClr val="1C335C"/>
    <a:srgbClr val="10427D"/>
    <a:srgbClr val="0036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autoAdjust="0"/>
    <p:restoredTop sz="91973" autoAdjust="0"/>
  </p:normalViewPr>
  <p:slideViewPr>
    <p:cSldViewPr snapToGrid="0" snapToObjects="1">
      <p:cViewPr varScale="1">
        <p:scale>
          <a:sx n="117" d="100"/>
          <a:sy n="117" d="100"/>
        </p:scale>
        <p:origin x="968" y="184"/>
      </p:cViewPr>
      <p:guideLst/>
    </p:cSldViewPr>
  </p:slideViewPr>
  <p:outlineViewPr>
    <p:cViewPr>
      <p:scale>
        <a:sx n="66" d="100"/>
        <a:sy n="66" d="100"/>
      </p:scale>
      <p:origin x="0" y="0"/>
    </p:cViewPr>
  </p:outlineViewPr>
  <p:notesTextViewPr>
    <p:cViewPr>
      <p:scale>
        <a:sx n="1" d="1"/>
        <a:sy n="1" d="1"/>
      </p:scale>
      <p:origin x="0" y="0"/>
    </p:cViewPr>
  </p:notesTextViewPr>
  <p:sorterViewPr>
    <p:cViewPr>
      <p:scale>
        <a:sx n="115" d="100"/>
        <a:sy n="115" d="100"/>
      </p:scale>
      <p:origin x="0" y="-2068"/>
    </p:cViewPr>
  </p:sorterViewPr>
  <p:notesViewPr>
    <p:cSldViewPr snapToGrid="0" snapToObjects="1">
      <p:cViewPr varScale="1">
        <p:scale>
          <a:sx n="102" d="100"/>
          <a:sy n="102" d="100"/>
        </p:scale>
        <p:origin x="45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D98BE7-CA13-45DA-85BB-58DC70923B38}" type="datetimeFigureOut">
              <a:rPr lang="en-US" smtClean="0"/>
              <a:t>2/15/22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B6807D-5DCC-4EBA-BFBE-5A83D8739AF8}" type="slidenum">
              <a:rPr lang="en-US" smtClean="0"/>
              <a:t>‹#›</a:t>
            </a:fld>
            <a:endParaRPr lang="en-US"/>
          </a:p>
        </p:txBody>
      </p:sp>
    </p:spTree>
    <p:extLst>
      <p:ext uri="{BB962C8B-B14F-4D97-AF65-F5344CB8AC3E}">
        <p14:creationId xmlns:p14="http://schemas.microsoft.com/office/powerpoint/2010/main" val="2262483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F3908-3D33-4741-9E5B-32F393ED4922}" type="datetimeFigureOut">
              <a:rPr lang="en-US" smtClean="0"/>
              <a:t>2/15/22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DFC7D-C977-493B-B0B2-1827F5D5E077}" type="slidenum">
              <a:rPr lang="en-US" smtClean="0"/>
              <a:t>‹#›</a:t>
            </a:fld>
            <a:endParaRPr lang="en-US"/>
          </a:p>
        </p:txBody>
      </p:sp>
    </p:spTree>
    <p:extLst>
      <p:ext uri="{BB962C8B-B14F-4D97-AF65-F5344CB8AC3E}">
        <p14:creationId xmlns:p14="http://schemas.microsoft.com/office/powerpoint/2010/main" val="253361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AD546B-502A-4DF9-BC63-92B63A3B94D7}" type="slidenum">
              <a:rPr lang="en-US" smtClean="0"/>
              <a:t>1</a:t>
            </a:fld>
            <a:endParaRPr lang="en-US" dirty="0"/>
          </a:p>
        </p:txBody>
      </p:sp>
    </p:spTree>
    <p:extLst>
      <p:ext uri="{BB962C8B-B14F-4D97-AF65-F5344CB8AC3E}">
        <p14:creationId xmlns:p14="http://schemas.microsoft.com/office/powerpoint/2010/main" val="377048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DFC7D-C977-493B-B0B2-1827F5D5E077}" type="slidenum">
              <a:rPr lang="en-US" smtClean="0"/>
              <a:t>4</a:t>
            </a:fld>
            <a:endParaRPr lang="en-US"/>
          </a:p>
        </p:txBody>
      </p:sp>
    </p:spTree>
    <p:extLst>
      <p:ext uri="{BB962C8B-B14F-4D97-AF65-F5344CB8AC3E}">
        <p14:creationId xmlns:p14="http://schemas.microsoft.com/office/powerpoint/2010/main" val="153605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DFC7D-C977-493B-B0B2-1827F5D5E077}" type="slidenum">
              <a:rPr lang="en-US" smtClean="0"/>
              <a:t>7</a:t>
            </a:fld>
            <a:endParaRPr lang="en-US"/>
          </a:p>
        </p:txBody>
      </p:sp>
    </p:spTree>
    <p:extLst>
      <p:ext uri="{BB962C8B-B14F-4D97-AF65-F5344CB8AC3E}">
        <p14:creationId xmlns:p14="http://schemas.microsoft.com/office/powerpoint/2010/main" val="340062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DFC7D-C977-493B-B0B2-1827F5D5E077}" type="slidenum">
              <a:rPr lang="en-US" smtClean="0"/>
              <a:t>9</a:t>
            </a:fld>
            <a:endParaRPr lang="en-US"/>
          </a:p>
        </p:txBody>
      </p:sp>
    </p:spTree>
    <p:extLst>
      <p:ext uri="{BB962C8B-B14F-4D97-AF65-F5344CB8AC3E}">
        <p14:creationId xmlns:p14="http://schemas.microsoft.com/office/powerpoint/2010/main" val="158998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DFC7D-C977-493B-B0B2-1827F5D5E077}" type="slidenum">
              <a:rPr lang="en-US" smtClean="0"/>
              <a:t>11</a:t>
            </a:fld>
            <a:endParaRPr lang="en-US"/>
          </a:p>
        </p:txBody>
      </p:sp>
    </p:spTree>
    <p:extLst>
      <p:ext uri="{BB962C8B-B14F-4D97-AF65-F5344CB8AC3E}">
        <p14:creationId xmlns:p14="http://schemas.microsoft.com/office/powerpoint/2010/main" val="165104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DFC7D-C977-493B-B0B2-1827F5D5E077}" type="slidenum">
              <a:rPr lang="en-US" smtClean="0"/>
              <a:t>12</a:t>
            </a:fld>
            <a:endParaRPr lang="en-US"/>
          </a:p>
        </p:txBody>
      </p:sp>
    </p:spTree>
    <p:extLst>
      <p:ext uri="{BB962C8B-B14F-4D97-AF65-F5344CB8AC3E}">
        <p14:creationId xmlns:p14="http://schemas.microsoft.com/office/powerpoint/2010/main" val="3667728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DFC7D-C977-493B-B0B2-1827F5D5E077}" type="slidenum">
              <a:rPr lang="en-US" smtClean="0"/>
              <a:t>13</a:t>
            </a:fld>
            <a:endParaRPr lang="en-US"/>
          </a:p>
        </p:txBody>
      </p:sp>
    </p:spTree>
    <p:extLst>
      <p:ext uri="{BB962C8B-B14F-4D97-AF65-F5344CB8AC3E}">
        <p14:creationId xmlns:p14="http://schemas.microsoft.com/office/powerpoint/2010/main" val="26229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DFC7D-C977-493B-B0B2-1827F5D5E077}" type="slidenum">
              <a:rPr lang="en-US" smtClean="0"/>
              <a:t>14</a:t>
            </a:fld>
            <a:endParaRPr lang="en-US"/>
          </a:p>
        </p:txBody>
      </p:sp>
    </p:spTree>
    <p:extLst>
      <p:ext uri="{BB962C8B-B14F-4D97-AF65-F5344CB8AC3E}">
        <p14:creationId xmlns:p14="http://schemas.microsoft.com/office/powerpoint/2010/main" val="72980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DFC7D-C977-493B-B0B2-1827F5D5E077}" type="slidenum">
              <a:rPr lang="en-US" smtClean="0"/>
              <a:t>16</a:t>
            </a:fld>
            <a:endParaRPr lang="en-US"/>
          </a:p>
        </p:txBody>
      </p:sp>
    </p:spTree>
    <p:extLst>
      <p:ext uri="{BB962C8B-B14F-4D97-AF65-F5344CB8AC3E}">
        <p14:creationId xmlns:p14="http://schemas.microsoft.com/office/powerpoint/2010/main" val="398836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MAIN_INS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508B7A-8CEB-2A49-B830-FC3D41618B8D}"/>
              </a:ext>
            </a:extLst>
          </p:cNvPr>
          <p:cNvSpPr/>
          <p:nvPr userDrawn="1"/>
        </p:nvSpPr>
        <p:spPr>
          <a:xfrm>
            <a:off x="0" y="6492877"/>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2A100D-F62A-254F-91CC-FAFBCBBACA47}"/>
              </a:ext>
            </a:extLst>
          </p:cNvPr>
          <p:cNvSpPr/>
          <p:nvPr userDrawn="1"/>
        </p:nvSpPr>
        <p:spPr>
          <a:xfrm>
            <a:off x="609600" y="6565398"/>
            <a:ext cx="7474963" cy="215444"/>
          </a:xfrm>
          <a:prstGeom prst="rect">
            <a:avLst/>
          </a:prstGeom>
        </p:spPr>
        <p:txBody>
          <a:bodyPr wrap="square" lIns="0">
            <a:spAutoFit/>
          </a:bodyPr>
          <a:lstStyle/>
          <a:p>
            <a:pPr algn="l"/>
            <a:r>
              <a:rPr lang="en-US" sz="800" b="1" i="0" dirty="0">
                <a:solidFill>
                  <a:schemeClr val="bg1"/>
                </a:solidFill>
                <a:latin typeface="Arial" panose="020B0604020202020204" pitchFamily="34" charset="0"/>
                <a:cs typeface="Arial" panose="020B0604020202020204" pitchFamily="34" charset="0"/>
              </a:rPr>
              <a:t>ADVANCED PLANNING: 1031s, 721s, AND OPPORTUNITY ZONES</a:t>
            </a:r>
          </a:p>
        </p:txBody>
      </p:sp>
      <p:cxnSp>
        <p:nvCxnSpPr>
          <p:cNvPr id="7" name="Straight Connector 6">
            <a:extLst>
              <a:ext uri="{FF2B5EF4-FFF2-40B4-BE49-F238E27FC236}">
                <a16:creationId xmlns:a16="http://schemas.microsoft.com/office/drawing/2014/main" id="{9A49B260-2BA9-3246-A4CF-35FDBF0854D1}"/>
              </a:ext>
            </a:extLst>
          </p:cNvPr>
          <p:cNvCxnSpPr>
            <a:cxnSpLocks/>
          </p:cNvCxnSpPr>
          <p:nvPr userDrawn="1"/>
        </p:nvCxnSpPr>
        <p:spPr>
          <a:xfrm>
            <a:off x="609600" y="813816"/>
            <a:ext cx="109662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1">
            <a:extLst>
              <a:ext uri="{FF2B5EF4-FFF2-40B4-BE49-F238E27FC236}">
                <a16:creationId xmlns:a16="http://schemas.microsoft.com/office/drawing/2014/main" id="{A8DC94EE-2187-C645-8ABF-7570CE2A06AC}"/>
              </a:ext>
            </a:extLst>
          </p:cNvPr>
          <p:cNvSpPr txBox="1">
            <a:spLocks/>
          </p:cNvSpPr>
          <p:nvPr userDrawn="1"/>
        </p:nvSpPr>
        <p:spPr>
          <a:xfrm>
            <a:off x="8927929" y="6565398"/>
            <a:ext cx="2860992" cy="215444"/>
          </a:xfrm>
          <a:prstGeom prst="rect">
            <a:avLst/>
          </a:prstGeom>
        </p:spPr>
        <p:txBody>
          <a:bodyP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r>
              <a:rPr lang="en-US" b="1" dirty="0"/>
              <a:t>|  </a:t>
            </a:r>
            <a:fld id="{896C2D7E-FB07-49FF-8FB7-0299156F106F}" type="slidenum">
              <a:rPr lang="en-US" b="1" smtClean="0"/>
              <a:pPr/>
              <a:t>‹#›</a:t>
            </a:fld>
            <a:endParaRPr lang="en-US" b="1" dirty="0"/>
          </a:p>
        </p:txBody>
      </p:sp>
    </p:spTree>
    <p:extLst>
      <p:ext uri="{BB962C8B-B14F-4D97-AF65-F5344CB8AC3E}">
        <p14:creationId xmlns:p14="http://schemas.microsoft.com/office/powerpoint/2010/main" val="958275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OTTOM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FBB85-B133-B14B-B8BA-12BA537FA379}"/>
              </a:ext>
            </a:extLst>
          </p:cNvPr>
          <p:cNvSpPr/>
          <p:nvPr userDrawn="1"/>
        </p:nvSpPr>
        <p:spPr>
          <a:xfrm>
            <a:off x="0" y="6492877"/>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37F3106E-0C1F-0D49-8B3D-7396B8F73268}"/>
              </a:ext>
            </a:extLst>
          </p:cNvPr>
          <p:cNvSpPr txBox="1">
            <a:spLocks/>
          </p:cNvSpPr>
          <p:nvPr userDrawn="1"/>
        </p:nvSpPr>
        <p:spPr>
          <a:xfrm>
            <a:off x="8927929" y="6565398"/>
            <a:ext cx="2860992" cy="215444"/>
          </a:xfrm>
          <a:prstGeom prst="rect">
            <a:avLst/>
          </a:prstGeom>
        </p:spPr>
        <p:txBody>
          <a:bodyP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r>
              <a:rPr lang="en-US" b="1" dirty="0"/>
              <a:t>|  </a:t>
            </a:r>
            <a:fld id="{896C2D7E-FB07-49FF-8FB7-0299156F106F}" type="slidenum">
              <a:rPr lang="en-US" b="1" smtClean="0"/>
              <a:pPr/>
              <a:t>‹#›</a:t>
            </a:fld>
            <a:endParaRPr lang="en-US" b="1" dirty="0"/>
          </a:p>
        </p:txBody>
      </p:sp>
      <p:sp>
        <p:nvSpPr>
          <p:cNvPr id="11" name="Rectangle 10">
            <a:extLst>
              <a:ext uri="{FF2B5EF4-FFF2-40B4-BE49-F238E27FC236}">
                <a16:creationId xmlns:a16="http://schemas.microsoft.com/office/drawing/2014/main" id="{A1D96D41-EAC5-3840-A7CF-63B6AF9F7F1D}"/>
              </a:ext>
            </a:extLst>
          </p:cNvPr>
          <p:cNvSpPr/>
          <p:nvPr userDrawn="1"/>
        </p:nvSpPr>
        <p:spPr>
          <a:xfrm>
            <a:off x="609600" y="6565398"/>
            <a:ext cx="7474963" cy="215444"/>
          </a:xfrm>
          <a:prstGeom prst="rect">
            <a:avLst/>
          </a:prstGeom>
        </p:spPr>
        <p:txBody>
          <a:bodyPr wrap="square" lIns="0">
            <a:spAutoFit/>
          </a:bodyPr>
          <a:lstStyle/>
          <a:p>
            <a:pPr algn="l"/>
            <a:r>
              <a:rPr lang="en-US" sz="800" b="1" i="0" dirty="0">
                <a:solidFill>
                  <a:schemeClr val="bg1"/>
                </a:solidFill>
                <a:latin typeface="Arial" panose="020B0604020202020204" pitchFamily="34" charset="0"/>
                <a:cs typeface="Arial" panose="020B0604020202020204" pitchFamily="34" charset="0"/>
              </a:rPr>
              <a:t>ADVANCED PLANNING: 1031s, 721s, AND OPPORTUNITY ZONES</a:t>
            </a:r>
          </a:p>
        </p:txBody>
      </p:sp>
    </p:spTree>
    <p:extLst>
      <p:ext uri="{BB962C8B-B14F-4D97-AF65-F5344CB8AC3E}">
        <p14:creationId xmlns:p14="http://schemas.microsoft.com/office/powerpoint/2010/main" val="341202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op line">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22D5C89-8D24-A74E-9787-E350A13C9E36}"/>
              </a:ext>
            </a:extLst>
          </p:cNvPr>
          <p:cNvSpPr txBox="1">
            <a:spLocks/>
          </p:cNvSpPr>
          <p:nvPr userDrawn="1"/>
        </p:nvSpPr>
        <p:spPr>
          <a:xfrm>
            <a:off x="8927929" y="6565398"/>
            <a:ext cx="2860992" cy="215444"/>
          </a:xfrm>
          <a:prstGeom prst="rect">
            <a:avLst/>
          </a:prstGeom>
        </p:spPr>
        <p:txBody>
          <a:bodyP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r>
              <a:rPr lang="en-US" b="1" dirty="0"/>
              <a:t>|  </a:t>
            </a:r>
            <a:fld id="{896C2D7E-FB07-49FF-8FB7-0299156F106F}" type="slidenum">
              <a:rPr lang="en-US" b="1" smtClean="0"/>
              <a:pPr/>
              <a:t>‹#›</a:t>
            </a:fld>
            <a:endParaRPr lang="en-US" b="1" dirty="0"/>
          </a:p>
        </p:txBody>
      </p:sp>
    </p:spTree>
    <p:extLst>
      <p:ext uri="{BB962C8B-B14F-4D97-AF65-F5344CB8AC3E}">
        <p14:creationId xmlns:p14="http://schemas.microsoft.com/office/powerpoint/2010/main" val="80953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C9675A-1D19-0945-BF62-505E06454F7F}"/>
              </a:ext>
            </a:extLst>
          </p:cNvPr>
          <p:cNvSpPr/>
          <p:nvPr userDrawn="1"/>
        </p:nvSpPr>
        <p:spPr>
          <a:xfrm>
            <a:off x="0" y="6492877"/>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D617BD99-8BC2-E749-9F68-ECD97B1F9479}"/>
              </a:ext>
            </a:extLst>
          </p:cNvPr>
          <p:cNvSpPr txBox="1">
            <a:spLocks/>
          </p:cNvSpPr>
          <p:nvPr userDrawn="1"/>
        </p:nvSpPr>
        <p:spPr>
          <a:xfrm>
            <a:off x="8927929" y="6565398"/>
            <a:ext cx="2860992" cy="215444"/>
          </a:xfrm>
          <a:prstGeom prst="rect">
            <a:avLst/>
          </a:prstGeom>
        </p:spPr>
        <p:txBody>
          <a:bodyP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r>
              <a:rPr lang="en-US" b="1" dirty="0"/>
              <a:t>|  </a:t>
            </a:r>
            <a:fld id="{896C2D7E-FB07-49FF-8FB7-0299156F106F}" type="slidenum">
              <a:rPr lang="en-US" b="1" smtClean="0"/>
              <a:pPr/>
              <a:t>‹#›</a:t>
            </a:fld>
            <a:endParaRPr lang="en-US" b="1" dirty="0"/>
          </a:p>
        </p:txBody>
      </p:sp>
      <p:sp>
        <p:nvSpPr>
          <p:cNvPr id="10" name="Rectangle 9">
            <a:extLst>
              <a:ext uri="{FF2B5EF4-FFF2-40B4-BE49-F238E27FC236}">
                <a16:creationId xmlns:a16="http://schemas.microsoft.com/office/drawing/2014/main" id="{67B8D301-5CC9-B140-A94F-0907E453CE70}"/>
              </a:ext>
            </a:extLst>
          </p:cNvPr>
          <p:cNvSpPr/>
          <p:nvPr userDrawn="1"/>
        </p:nvSpPr>
        <p:spPr>
          <a:xfrm>
            <a:off x="609600" y="6565398"/>
            <a:ext cx="7474963" cy="215444"/>
          </a:xfrm>
          <a:prstGeom prst="rect">
            <a:avLst/>
          </a:prstGeom>
        </p:spPr>
        <p:txBody>
          <a:bodyPr wrap="square" lIns="0">
            <a:spAutoFit/>
          </a:bodyPr>
          <a:lstStyle/>
          <a:p>
            <a:pPr algn="l"/>
            <a:r>
              <a:rPr lang="en-US" sz="800" b="1" i="0" dirty="0">
                <a:solidFill>
                  <a:schemeClr val="bg1"/>
                </a:solidFill>
                <a:latin typeface="Arial" panose="020B0604020202020204" pitchFamily="34" charset="0"/>
                <a:cs typeface="Arial" panose="020B0604020202020204" pitchFamily="34" charset="0"/>
              </a:rPr>
              <a:t>ADVANCED PLANNING: 1031s, 721s, AND OPPORTUNITY ZONES</a:t>
            </a:r>
          </a:p>
        </p:txBody>
      </p:sp>
    </p:spTree>
    <p:extLst>
      <p:ext uri="{BB962C8B-B14F-4D97-AF65-F5344CB8AC3E}">
        <p14:creationId xmlns:p14="http://schemas.microsoft.com/office/powerpoint/2010/main" val="323267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43DA358-FC0F-9141-9862-2BB4C8380490}"/>
              </a:ext>
            </a:extLst>
          </p:cNvPr>
          <p:cNvSpPr txBox="1">
            <a:spLocks/>
          </p:cNvSpPr>
          <p:nvPr userDrawn="1"/>
        </p:nvSpPr>
        <p:spPr>
          <a:xfrm>
            <a:off x="7561902" y="5352063"/>
            <a:ext cx="3814656" cy="215444"/>
          </a:xfrm>
          <a:prstGeom prst="rect">
            <a:avLst/>
          </a:prstGeom>
        </p:spPr>
        <p:txBody>
          <a:bodyP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t>Not For Further Distribution	</a:t>
            </a:r>
            <a:r>
              <a:rPr lang="en-US" sz="800" b="1" dirty="0"/>
              <a:t>|  </a:t>
            </a:r>
            <a:fld id="{896C2D7E-FB07-49FF-8FB7-0299156F106F}" type="slidenum">
              <a:rPr lang="en-US" sz="800" b="1" smtClean="0"/>
              <a:pPr/>
              <a:t>‹#›</a:t>
            </a:fld>
            <a:endParaRPr lang="en-US" sz="800" b="1" dirty="0"/>
          </a:p>
        </p:txBody>
      </p:sp>
      <p:sp>
        <p:nvSpPr>
          <p:cNvPr id="6" name="Slide Number Placeholder 1">
            <a:extLst>
              <a:ext uri="{FF2B5EF4-FFF2-40B4-BE49-F238E27FC236}">
                <a16:creationId xmlns:a16="http://schemas.microsoft.com/office/drawing/2014/main" id="{5A154265-5A4D-1E42-82A6-C5E280B1FBD6}"/>
              </a:ext>
            </a:extLst>
          </p:cNvPr>
          <p:cNvSpPr txBox="1">
            <a:spLocks/>
          </p:cNvSpPr>
          <p:nvPr userDrawn="1"/>
        </p:nvSpPr>
        <p:spPr>
          <a:xfrm>
            <a:off x="8927929" y="6565398"/>
            <a:ext cx="2860992" cy="215444"/>
          </a:xfrm>
          <a:prstGeom prst="rect">
            <a:avLst/>
          </a:prstGeom>
        </p:spPr>
        <p:txBody>
          <a:bodyP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a:t>
            </a:r>
            <a:r>
              <a:rPr lang="en-US" b="1" dirty="0"/>
              <a:t>|  </a:t>
            </a:r>
            <a:fld id="{896C2D7E-FB07-49FF-8FB7-0299156F106F}" type="slidenum">
              <a:rPr lang="en-US" b="1" smtClean="0"/>
              <a:pPr/>
              <a:t>‹#›</a:t>
            </a:fld>
            <a:endParaRPr lang="en-US" b="1" dirty="0"/>
          </a:p>
        </p:txBody>
      </p:sp>
    </p:spTree>
    <p:extLst>
      <p:ext uri="{BB962C8B-B14F-4D97-AF65-F5344CB8AC3E}">
        <p14:creationId xmlns:p14="http://schemas.microsoft.com/office/powerpoint/2010/main" val="6145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60B6B-D25E-4769-8F5A-7BBC4208A516}" type="datetimeFigureOut">
              <a:rPr lang="en-US" smtClean="0"/>
              <a:t>2/15/22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AFD4422-D279-4AD2-9C3D-013E2367A9CC}" type="slidenum">
              <a:rPr lang="en-US" smtClean="0"/>
              <a:t>‹#›</a:t>
            </a:fld>
            <a:endParaRPr lang="en-US"/>
          </a:p>
        </p:txBody>
      </p:sp>
    </p:spTree>
    <p:extLst>
      <p:ext uri="{BB962C8B-B14F-4D97-AF65-F5344CB8AC3E}">
        <p14:creationId xmlns:p14="http://schemas.microsoft.com/office/powerpoint/2010/main" val="308278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60B6B-D25E-4769-8F5A-7BBC4208A516}" type="datetimeFigureOut">
              <a:rPr lang="en-US" smtClean="0"/>
              <a:t>2/15/22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AFD4422-D279-4AD2-9C3D-013E2367A9CC}" type="slidenum">
              <a:rPr lang="en-US" smtClean="0"/>
              <a:t>‹#›</a:t>
            </a:fld>
            <a:endParaRPr lang="en-US"/>
          </a:p>
        </p:txBody>
      </p:sp>
    </p:spTree>
    <p:extLst>
      <p:ext uri="{BB962C8B-B14F-4D97-AF65-F5344CB8AC3E}">
        <p14:creationId xmlns:p14="http://schemas.microsoft.com/office/powerpoint/2010/main" val="450465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492875"/>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1">
            <a:extLst>
              <a:ext uri="{FF2B5EF4-FFF2-40B4-BE49-F238E27FC236}">
                <a16:creationId xmlns:a16="http://schemas.microsoft.com/office/drawing/2014/main" id="{138BF42D-B9E5-C54A-AE3E-6877A19C7B72}"/>
              </a:ext>
            </a:extLst>
          </p:cNvPr>
          <p:cNvSpPr>
            <a:spLocks noGrp="1"/>
          </p:cNvSpPr>
          <p:nvPr>
            <p:ph type="sldNum" sz="quarter" idx="4"/>
          </p:nvPr>
        </p:nvSpPr>
        <p:spPr>
          <a:xfrm>
            <a:off x="7897963" y="6579078"/>
            <a:ext cx="3814656" cy="215444"/>
          </a:xfrm>
          <a:prstGeom prst="rect">
            <a:avLst/>
          </a:prstGeom>
        </p:spPr>
        <p:txBody>
          <a:bodyPr/>
          <a:lstStyle>
            <a:lvl1pPr algn="r">
              <a:defRPr sz="800">
                <a:solidFill>
                  <a:schemeClr val="bg1"/>
                </a:solidFill>
                <a:latin typeface="Arial" panose="020B0604020202020204" pitchFamily="34" charset="0"/>
                <a:cs typeface="Arial" panose="020B0604020202020204" pitchFamily="34" charset="0"/>
              </a:defRPr>
            </a:lvl1pPr>
          </a:lstStyle>
          <a:p>
            <a:r>
              <a:rPr lang="en-US" dirty="0"/>
              <a:t>	</a:t>
            </a:r>
            <a:r>
              <a:rPr lang="en-US" b="1" dirty="0"/>
              <a:t>|  </a:t>
            </a:r>
            <a:fld id="{896C2D7E-FB07-49FF-8FB7-0299156F106F}" type="slidenum">
              <a:rPr lang="en-US" b="1" smtClean="0"/>
              <a:pPr/>
              <a:t>‹#›</a:t>
            </a:fld>
            <a:endParaRPr lang="en-US" b="1" dirty="0"/>
          </a:p>
        </p:txBody>
      </p:sp>
      <p:sp>
        <p:nvSpPr>
          <p:cNvPr id="6" name="Rectangle 5">
            <a:extLst>
              <a:ext uri="{FF2B5EF4-FFF2-40B4-BE49-F238E27FC236}">
                <a16:creationId xmlns:a16="http://schemas.microsoft.com/office/drawing/2014/main" id="{9EA57933-30F6-1247-BF55-8558125EFD6F}"/>
              </a:ext>
            </a:extLst>
          </p:cNvPr>
          <p:cNvSpPr/>
          <p:nvPr userDrawn="1"/>
        </p:nvSpPr>
        <p:spPr>
          <a:xfrm>
            <a:off x="609600" y="6565398"/>
            <a:ext cx="7474963" cy="215444"/>
          </a:xfrm>
          <a:prstGeom prst="rect">
            <a:avLst/>
          </a:prstGeom>
        </p:spPr>
        <p:txBody>
          <a:bodyPr wrap="square" lIns="0">
            <a:spAutoFit/>
          </a:bodyPr>
          <a:lstStyle/>
          <a:p>
            <a:pPr algn="l"/>
            <a:r>
              <a:rPr lang="en-US" sz="800" b="1" i="0" dirty="0">
                <a:solidFill>
                  <a:schemeClr val="bg1"/>
                </a:solidFill>
                <a:latin typeface="Arial" panose="020B0604020202020204" pitchFamily="34" charset="0"/>
                <a:cs typeface="Arial" panose="020B0604020202020204" pitchFamily="34" charset="0"/>
              </a:rPr>
              <a:t>ADVANCED PLANNING: 1031s, 721s, AND OPPORTUNITY ZONES</a:t>
            </a:r>
          </a:p>
        </p:txBody>
      </p:sp>
      <p:pic>
        <p:nvPicPr>
          <p:cNvPr id="7" name="Picture 6" descr="Logo&#10;&#10;Description automatically generated">
            <a:extLst>
              <a:ext uri="{FF2B5EF4-FFF2-40B4-BE49-F238E27FC236}">
                <a16:creationId xmlns:a16="http://schemas.microsoft.com/office/drawing/2014/main" id="{87EC6253-4779-C54B-8673-FEBB35A3BC5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30968" y="246888"/>
            <a:ext cx="1469264" cy="471273"/>
          </a:xfrm>
          <a:prstGeom prst="rect">
            <a:avLst/>
          </a:prstGeom>
        </p:spPr>
      </p:pic>
    </p:spTree>
    <p:extLst>
      <p:ext uri="{BB962C8B-B14F-4D97-AF65-F5344CB8AC3E}">
        <p14:creationId xmlns:p14="http://schemas.microsoft.com/office/powerpoint/2010/main" val="222828728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6CDA52-FA08-3245-94CE-92E17E9E73B3}"/>
              </a:ext>
            </a:extLst>
          </p:cNvPr>
          <p:cNvSpPr/>
          <p:nvPr userDrawn="1"/>
        </p:nvSpPr>
        <p:spPr>
          <a:xfrm>
            <a:off x="0" y="6492877"/>
            <a:ext cx="12192000" cy="36512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F2A9B7-9F90-704D-B7F5-10629A3BC892}"/>
              </a:ext>
            </a:extLst>
          </p:cNvPr>
          <p:cNvCxnSpPr>
            <a:cxnSpLocks/>
          </p:cNvCxnSpPr>
          <p:nvPr userDrawn="1"/>
        </p:nvCxnSpPr>
        <p:spPr>
          <a:xfrm>
            <a:off x="609600" y="813816"/>
            <a:ext cx="108896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a:extLst>
              <a:ext uri="{FF2B5EF4-FFF2-40B4-BE49-F238E27FC236}">
                <a16:creationId xmlns:a16="http://schemas.microsoft.com/office/drawing/2014/main" id="{46F1D640-4197-3245-A9F9-41DCAB67EDC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030009" y="242790"/>
            <a:ext cx="1469264" cy="471273"/>
          </a:xfrm>
          <a:prstGeom prst="rect">
            <a:avLst/>
          </a:prstGeom>
        </p:spPr>
      </p:pic>
      <p:sp>
        <p:nvSpPr>
          <p:cNvPr id="17" name="Rectangle 16">
            <a:extLst>
              <a:ext uri="{FF2B5EF4-FFF2-40B4-BE49-F238E27FC236}">
                <a16:creationId xmlns:a16="http://schemas.microsoft.com/office/drawing/2014/main" id="{DB794F39-C2F7-C443-A73D-392959F3C59A}"/>
              </a:ext>
            </a:extLst>
          </p:cNvPr>
          <p:cNvSpPr/>
          <p:nvPr userDrawn="1"/>
        </p:nvSpPr>
        <p:spPr>
          <a:xfrm>
            <a:off x="609600" y="6565398"/>
            <a:ext cx="7474963" cy="215444"/>
          </a:xfrm>
          <a:prstGeom prst="rect">
            <a:avLst/>
          </a:prstGeom>
        </p:spPr>
        <p:txBody>
          <a:bodyPr wrap="square" lIns="0">
            <a:spAutoFit/>
          </a:bodyPr>
          <a:lstStyle/>
          <a:p>
            <a:pPr algn="l"/>
            <a:r>
              <a:rPr lang="en-US" sz="800" b="1" i="0" dirty="0">
                <a:solidFill>
                  <a:schemeClr val="bg1"/>
                </a:solidFill>
                <a:latin typeface="Arial" panose="020B0604020202020204" pitchFamily="34" charset="0"/>
                <a:cs typeface="Arial" panose="020B0604020202020204" pitchFamily="34" charset="0"/>
              </a:rPr>
              <a:t>ADVANCED PLANNING: 1031s, 721s, AND OPPORTUNITY ZONES</a:t>
            </a:r>
          </a:p>
        </p:txBody>
      </p:sp>
    </p:spTree>
    <p:extLst>
      <p:ext uri="{BB962C8B-B14F-4D97-AF65-F5344CB8AC3E}">
        <p14:creationId xmlns:p14="http://schemas.microsoft.com/office/powerpoint/2010/main" val="3805301348"/>
      </p:ext>
    </p:extLst>
  </p:cSld>
  <p:clrMap bg1="lt1" tx1="dk1" bg2="lt2" tx2="dk2" accent1="accent1" accent2="accent2" accent3="accent3" accent4="accent4" accent5="accent5" accent6="accent6" hlink="hlink" folHlink="folHlink"/>
  <p:sldLayoutIdLst>
    <p:sldLayoutId id="2147483842" r:id="rId1"/>
    <p:sldLayoutId id="2147483844" r:id="rId2"/>
    <p:sldLayoutId id="214748384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nyon with a city in the background&#10;&#10;Description automatically generated">
            <a:extLst>
              <a:ext uri="{FF2B5EF4-FFF2-40B4-BE49-F238E27FC236}">
                <a16:creationId xmlns:a16="http://schemas.microsoft.com/office/drawing/2014/main" id="{0DA61709-1425-C041-B40F-18DA6FA73B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0" y="0"/>
            <a:ext cx="12192000" cy="6918690"/>
          </a:xfrm>
          <a:prstGeom prst="rect">
            <a:avLst/>
          </a:prstGeom>
        </p:spPr>
      </p:pic>
      <p:sp>
        <p:nvSpPr>
          <p:cNvPr id="10" name="Rectangle 9"/>
          <p:cNvSpPr/>
          <p:nvPr/>
        </p:nvSpPr>
        <p:spPr>
          <a:xfrm>
            <a:off x="0" y="0"/>
            <a:ext cx="12192000" cy="6971966"/>
          </a:xfrm>
          <a:prstGeom prst="rect">
            <a:avLst/>
          </a:prstGeom>
          <a:solidFill>
            <a:srgbClr val="084D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09E59AB2-AC29-C142-BDFA-B3FF4961A927}"/>
              </a:ext>
            </a:extLst>
          </p:cNvPr>
          <p:cNvSpPr/>
          <p:nvPr/>
        </p:nvSpPr>
        <p:spPr>
          <a:xfrm>
            <a:off x="640080" y="182880"/>
            <a:ext cx="2571537" cy="261610"/>
          </a:xfrm>
          <a:prstGeom prst="rect">
            <a:avLst/>
          </a:prstGeom>
        </p:spPr>
        <p:txBody>
          <a:bodyPr wrap="none">
            <a:spAutoFit/>
          </a:bodyPr>
          <a:lstStyle/>
          <a:p>
            <a:pPr algn="ctr"/>
            <a:r>
              <a:rPr lang="en-US" sz="1100" b="1" dirty="0">
                <a:solidFill>
                  <a:schemeClr val="bg1"/>
                </a:solidFill>
                <a:latin typeface="Arial" panose="020B0604020202020204" pitchFamily="34" charset="0"/>
                <a:cs typeface="Arial" panose="020B0604020202020204" pitchFamily="34" charset="0"/>
              </a:rPr>
              <a:t>NOT FOR FURTHER DISTRIBUTION</a:t>
            </a:r>
          </a:p>
        </p:txBody>
      </p:sp>
      <p:sp>
        <p:nvSpPr>
          <p:cNvPr id="52" name="TextBox 51">
            <a:extLst>
              <a:ext uri="{FF2B5EF4-FFF2-40B4-BE49-F238E27FC236}">
                <a16:creationId xmlns:a16="http://schemas.microsoft.com/office/drawing/2014/main" id="{86C98B10-23CC-494A-9E1F-D88207C94020}"/>
              </a:ext>
            </a:extLst>
          </p:cNvPr>
          <p:cNvSpPr txBox="1"/>
          <p:nvPr/>
        </p:nvSpPr>
        <p:spPr>
          <a:xfrm>
            <a:off x="548640" y="5436427"/>
            <a:ext cx="11112220" cy="1200329"/>
          </a:xfrm>
          <a:prstGeom prst="rect">
            <a:avLst/>
          </a:prstGeom>
          <a:noFill/>
        </p:spPr>
        <p:txBody>
          <a:bodyPr wrap="square" rtlCol="0">
            <a:spAutoFit/>
          </a:bodyPr>
          <a:lstStyle/>
          <a:p>
            <a:pPr algn="just"/>
            <a:r>
              <a:rPr lang="en-US" sz="600" dirty="0">
                <a:solidFill>
                  <a:schemeClr val="bg1"/>
                </a:solidFill>
                <a:latin typeface="Arial" charset="0"/>
                <a:ea typeface="Arial" charset="0"/>
                <a:cs typeface="Arial" charset="0"/>
              </a:rPr>
              <a:t>The information contained herein is for informational purposes only and is not an offer or a solicitation related to the sale of any securities. Such an offer or solicitation can be made only through an offering memorandum and no information herein would be a part thereof. The analysis contained herein does not constitute an investment recommendation or take into account the particular investment objectives, investment strategies, financial situation and needs of any specific recipient. We recommend that you obtain financial , legal, accounting, and/or tax advice as to the implications of investing in the manner described herein. Certain services and products are subject to legal restrictions and cannot be offered worldwide on an unrestricted basis and/or may not be eligible for sale to all investors. All information and opinions expressed in this document were obtained from sources believed to be reliable and in good faith, but no representation or warranty, express or implied, is made as to its accuracy or completeness. All information and opinions as well as any prices indicated are current only as of the date of this report and are subject to change without notice. Opinions expressed herein may differ or be contrary to those expressed by other business areas or divisions of  </a:t>
            </a:r>
            <a:r>
              <a:rPr lang="pt-BR" sz="600" dirty="0">
                <a:solidFill>
                  <a:schemeClr val="bg1"/>
                </a:solidFill>
                <a:latin typeface="Arial" charset="0"/>
                <a:ea typeface="Arial" charset="0"/>
                <a:cs typeface="Arial" charset="0"/>
              </a:rPr>
              <a:t>Cantor Fitzgerald, L.P. (“Cantor Fitzgerald”) </a:t>
            </a:r>
            <a:r>
              <a:rPr lang="en-US" sz="600" dirty="0">
                <a:solidFill>
                  <a:schemeClr val="bg1"/>
                </a:solidFill>
                <a:latin typeface="Arial" charset="0"/>
                <a:ea typeface="Arial" charset="0"/>
                <a:cs typeface="Arial" charset="0"/>
              </a:rPr>
              <a:t>or its affiliates as a result of using different assumptions and/or criteria. The contents of this document have not been and will not be approved by any securities or investment authority in the United States or elsewhere. Cantor Fitzgerald and its affiliates disclaim any and all liability for any loss that may arise from use of the information contained herein. </a:t>
            </a:r>
          </a:p>
          <a:p>
            <a:pPr algn="just"/>
            <a:r>
              <a:rPr lang="en-US" sz="600" dirty="0">
                <a:solidFill>
                  <a:schemeClr val="bg1"/>
                </a:solidFill>
                <a:latin typeface="Arial" charset="0"/>
                <a:ea typeface="Arial" charset="0"/>
                <a:cs typeface="Arial" charset="0"/>
              </a:rPr>
              <a:t> </a:t>
            </a:r>
          </a:p>
          <a:p>
            <a:pPr algn="just"/>
            <a:r>
              <a:rPr lang="en-US" sz="600" dirty="0">
                <a:solidFill>
                  <a:schemeClr val="bg1"/>
                </a:solidFill>
                <a:latin typeface="Arial" charset="0"/>
                <a:ea typeface="Arial" charset="0"/>
                <a:cs typeface="Arial" charset="0"/>
              </a:rPr>
              <a:t>References herein to past returns of any fund, investment product or market sector are not an indication of future performance. Cantor Fitzgerald and its affiliates specifically prohibit the redistribution or reproduction of this material in whole or in part without the prior written permission of Cantor Fitzgerald. Cantor Fitzgerald accepts no liability whatsoever for the actions of third parties in this respect. </a:t>
            </a:r>
          </a:p>
          <a:p>
            <a:pPr algn="just"/>
            <a:r>
              <a:rPr lang="en-US" sz="600" dirty="0">
                <a:solidFill>
                  <a:schemeClr val="bg1"/>
                </a:solidFill>
                <a:latin typeface="Arial" charset="0"/>
                <a:ea typeface="Arial" charset="0"/>
                <a:cs typeface="Arial" charset="0"/>
              </a:rPr>
              <a:t> </a:t>
            </a:r>
          </a:p>
          <a:p>
            <a:pPr algn="just"/>
            <a:r>
              <a:rPr lang="en-US" sz="600" dirty="0">
                <a:solidFill>
                  <a:schemeClr val="bg1"/>
                </a:solidFill>
                <a:latin typeface="Arial" charset="0"/>
                <a:ea typeface="Arial" charset="0"/>
                <a:cs typeface="Arial" charset="0"/>
              </a:rPr>
              <a:t>Cantor Fitzgerald and its affiliates do not provide tax, legal, or accounting advice. This material and any accompanying communications have been prepared for informational purposes only, and do not constitute, are not intended to provide and should not be relied on as an investment recommendation or tax, legal, accounting, financial or other advice by Cantor Fitzgerald or its affiliates. You should consult your own tax, legal, and accounting, financial or other professionals before engaging in any transaction.</a:t>
            </a:r>
          </a:p>
        </p:txBody>
      </p:sp>
      <p:pic>
        <p:nvPicPr>
          <p:cNvPr id="11" name="Picture 10">
            <a:extLst>
              <a:ext uri="{FF2B5EF4-FFF2-40B4-BE49-F238E27FC236}">
                <a16:creationId xmlns:a16="http://schemas.microsoft.com/office/drawing/2014/main" id="{84C088EF-3DE4-3F4E-A2E8-25E2EE641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992" y="530245"/>
            <a:ext cx="1868508" cy="599690"/>
          </a:xfrm>
          <a:prstGeom prst="rect">
            <a:avLst/>
          </a:prstGeom>
        </p:spPr>
      </p:pic>
      <p:sp>
        <p:nvSpPr>
          <p:cNvPr id="12" name="Title 1">
            <a:extLst>
              <a:ext uri="{FF2B5EF4-FFF2-40B4-BE49-F238E27FC236}">
                <a16:creationId xmlns:a16="http://schemas.microsoft.com/office/drawing/2014/main" id="{F4B755D0-8154-B742-8827-4DFB683D1968}"/>
              </a:ext>
            </a:extLst>
          </p:cNvPr>
          <p:cNvSpPr txBox="1">
            <a:spLocks/>
          </p:cNvSpPr>
          <p:nvPr/>
        </p:nvSpPr>
        <p:spPr>
          <a:xfrm>
            <a:off x="640080" y="2806019"/>
            <a:ext cx="8455572"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a:solidFill>
                  <a:schemeClr val="bg1"/>
                </a:solidFill>
                <a:latin typeface="Arial Narrow" panose="020B0604020202020204" pitchFamily="34" charset="0"/>
                <a:cs typeface="Arial Narrow" panose="020B0604020202020204" pitchFamily="34" charset="0"/>
              </a:rPr>
              <a:t>Real estate tax strategies</a:t>
            </a:r>
            <a:endParaRPr lang="en-US" sz="2800" b="1" cap="all" dirty="0">
              <a:solidFill>
                <a:schemeClr val="bg1"/>
              </a:solidFill>
              <a:latin typeface="Arial Narrow" panose="020B0604020202020204" pitchFamily="34" charset="0"/>
              <a:cs typeface="Arial Narrow" panose="020B0604020202020204" pitchFamily="34" charset="0"/>
            </a:endParaRPr>
          </a:p>
        </p:txBody>
      </p:sp>
      <p:cxnSp>
        <p:nvCxnSpPr>
          <p:cNvPr id="13" name="Straight Connector 12">
            <a:extLst>
              <a:ext uri="{FF2B5EF4-FFF2-40B4-BE49-F238E27FC236}">
                <a16:creationId xmlns:a16="http://schemas.microsoft.com/office/drawing/2014/main" id="{8676C272-CBC9-F946-9C8B-EF796710E909}"/>
              </a:ext>
            </a:extLst>
          </p:cNvPr>
          <p:cNvCxnSpPr>
            <a:cxnSpLocks/>
          </p:cNvCxnSpPr>
          <p:nvPr/>
        </p:nvCxnSpPr>
        <p:spPr>
          <a:xfrm>
            <a:off x="640080" y="3429000"/>
            <a:ext cx="6178731"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E3A337C2-2296-9949-97EA-6F1BCDAA6D0B}"/>
              </a:ext>
            </a:extLst>
          </p:cNvPr>
          <p:cNvSpPr txBox="1">
            <a:spLocks/>
          </p:cNvSpPr>
          <p:nvPr/>
        </p:nvSpPr>
        <p:spPr>
          <a:xfrm>
            <a:off x="640080" y="3600667"/>
            <a:ext cx="8021237"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659" marR="582308" algn="l"/>
            <a:r>
              <a:rPr lang="en-US" sz="1800" dirty="0">
                <a:solidFill>
                  <a:schemeClr val="bg1"/>
                </a:solidFill>
                <a:latin typeface="Arial"/>
                <a:cs typeface="Arial"/>
              </a:rPr>
              <a:t>1031s | DSTs | 721s | Opportunity Zones</a:t>
            </a:r>
          </a:p>
        </p:txBody>
      </p:sp>
    </p:spTree>
    <p:extLst>
      <p:ext uri="{BB962C8B-B14F-4D97-AF65-F5344CB8AC3E}">
        <p14:creationId xmlns:p14="http://schemas.microsoft.com/office/powerpoint/2010/main" val="405118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911"/>
                    </a14:imgEffect>
                    <a14:imgEffect>
                      <a14:saturation sat="62000"/>
                    </a14:imgEffect>
                  </a14:imgLayer>
                </a14:imgProps>
              </a:ext>
              <a:ext uri="{28A0092B-C50C-407E-A947-70E740481C1C}">
                <a14:useLocalDpi xmlns:a14="http://schemas.microsoft.com/office/drawing/2010/main"/>
              </a:ext>
            </a:extLst>
          </a:blip>
          <a:srcRect/>
          <a:stretch/>
        </p:blipFill>
        <p:spPr bwMode="auto">
          <a:xfrm>
            <a:off x="0" y="1"/>
            <a:ext cx="12192000" cy="697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12" y="0"/>
            <a:ext cx="12192000" cy="6971966"/>
          </a:xfrm>
          <a:prstGeom prst="rect">
            <a:avLst/>
          </a:prstGeom>
          <a:solidFill>
            <a:srgbClr val="1E4B88">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4C088EF-3DE4-3F4E-A2E8-25E2EE641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992" y="530245"/>
            <a:ext cx="1868508" cy="599690"/>
          </a:xfrm>
          <a:prstGeom prst="rect">
            <a:avLst/>
          </a:prstGeom>
        </p:spPr>
      </p:pic>
      <p:sp>
        <p:nvSpPr>
          <p:cNvPr id="14" name="Title 1">
            <a:extLst>
              <a:ext uri="{FF2B5EF4-FFF2-40B4-BE49-F238E27FC236}">
                <a16:creationId xmlns:a16="http://schemas.microsoft.com/office/drawing/2014/main" id="{F4B755D0-8154-B742-8827-4DFB683D1968}"/>
              </a:ext>
            </a:extLst>
          </p:cNvPr>
          <p:cNvSpPr txBox="1">
            <a:spLocks/>
          </p:cNvSpPr>
          <p:nvPr/>
        </p:nvSpPr>
        <p:spPr>
          <a:xfrm>
            <a:off x="571500" y="2806019"/>
            <a:ext cx="8455572"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a:solidFill>
                  <a:schemeClr val="bg1"/>
                </a:solidFill>
                <a:latin typeface="Arial Narrow" panose="020B0604020202020204" pitchFamily="34" charset="0"/>
                <a:cs typeface="Arial Narrow" panose="020B0604020202020204" pitchFamily="34" charset="0"/>
              </a:rPr>
              <a:t>QUALIFIED OPPORTUNITY ZONE PROGRAM</a:t>
            </a:r>
            <a:endParaRPr lang="en-US" sz="2800" b="1" cap="all" dirty="0">
              <a:solidFill>
                <a:schemeClr val="bg1"/>
              </a:solidFill>
              <a:latin typeface="Arial Narrow" panose="020B0604020202020204" pitchFamily="34" charset="0"/>
              <a:cs typeface="Arial Narrow" panose="020B0604020202020204" pitchFamily="34" charset="0"/>
            </a:endParaRPr>
          </a:p>
        </p:txBody>
      </p:sp>
      <p:cxnSp>
        <p:nvCxnSpPr>
          <p:cNvPr id="15" name="Straight Connector 14">
            <a:extLst>
              <a:ext uri="{FF2B5EF4-FFF2-40B4-BE49-F238E27FC236}">
                <a16:creationId xmlns:a16="http://schemas.microsoft.com/office/drawing/2014/main" id="{8676C272-CBC9-F946-9C8B-EF796710E909}"/>
              </a:ext>
            </a:extLst>
          </p:cNvPr>
          <p:cNvCxnSpPr>
            <a:cxnSpLocks/>
          </p:cNvCxnSpPr>
          <p:nvPr/>
        </p:nvCxnSpPr>
        <p:spPr>
          <a:xfrm>
            <a:off x="571500" y="3429000"/>
            <a:ext cx="7151914"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3CFA643-850C-8848-B0E4-FD3D18E3FF04}"/>
              </a:ext>
            </a:extLst>
          </p:cNvPr>
          <p:cNvSpPr txBox="1">
            <a:spLocks/>
          </p:cNvSpPr>
          <p:nvPr/>
        </p:nvSpPr>
        <p:spPr>
          <a:xfrm>
            <a:off x="1981201" y="3514834"/>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cap="all" baseline="300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3A337C2-2296-9949-97EA-6F1BCDAA6D0B}"/>
              </a:ext>
            </a:extLst>
          </p:cNvPr>
          <p:cNvSpPr txBox="1">
            <a:spLocks/>
          </p:cNvSpPr>
          <p:nvPr/>
        </p:nvSpPr>
        <p:spPr>
          <a:xfrm>
            <a:off x="631372" y="3600667"/>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cap="all" baseline="30000" dirty="0">
                <a:solidFill>
                  <a:schemeClr val="bg1"/>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338258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82B41A-FF93-6041-A5AB-ADA414A6F3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45979" y="0"/>
            <a:ext cx="3546021" cy="6490607"/>
          </a:xfrm>
          <a:prstGeom prst="rect">
            <a:avLst/>
          </a:prstGeom>
        </p:spPr>
      </p:pic>
      <p:sp>
        <p:nvSpPr>
          <p:cNvPr id="11" name="Rectangle 10"/>
          <p:cNvSpPr/>
          <p:nvPr/>
        </p:nvSpPr>
        <p:spPr>
          <a:xfrm>
            <a:off x="8645978" y="0"/>
            <a:ext cx="3544710" cy="6490607"/>
          </a:xfrm>
          <a:prstGeom prst="rect">
            <a:avLst/>
          </a:prstGeom>
          <a:gradFill>
            <a:gsLst>
              <a:gs pos="0">
                <a:srgbClr val="084D86">
                  <a:alpha val="20000"/>
                </a:srgbClr>
              </a:gs>
              <a:gs pos="74000">
                <a:srgbClr val="084D86">
                  <a:alpha val="2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B08910F-A921-C04F-B686-1046C7489FF4}"/>
              </a:ext>
            </a:extLst>
          </p:cNvPr>
          <p:cNvSpPr/>
          <p:nvPr/>
        </p:nvSpPr>
        <p:spPr>
          <a:xfrm>
            <a:off x="500741" y="2582906"/>
            <a:ext cx="7761516" cy="2569934"/>
          </a:xfrm>
          <a:prstGeom prst="rect">
            <a:avLst/>
          </a:prstGeom>
        </p:spPr>
        <p:txBody>
          <a:bodyPr wrap="square">
            <a:spAutoFit/>
          </a:bodyPr>
          <a:lstStyle/>
          <a:p>
            <a:pPr algn="just"/>
            <a:r>
              <a:rPr lang="en-US" sz="1000" dirty="0">
                <a:solidFill>
                  <a:schemeClr val="tx1">
                    <a:lumMod val="75000"/>
                    <a:lumOff val="25000"/>
                  </a:schemeClr>
                </a:solidFill>
                <a:latin typeface="Arial" panose="020B0604020202020204" pitchFamily="34" charset="0"/>
                <a:cs typeface="Arial" panose="020B0604020202020204" pitchFamily="34" charset="0"/>
              </a:rPr>
              <a:t>A QOZ is a designated census tract in the United States selected by a state governor and certified by the U.S. Department of Treasury for inclusion in the QOZ Program.</a:t>
            </a:r>
          </a:p>
          <a:p>
            <a:pPr algn="just"/>
            <a:r>
              <a:rPr lang="en-US" sz="1000" dirty="0">
                <a:solidFill>
                  <a:schemeClr val="tx1">
                    <a:lumMod val="75000"/>
                    <a:lumOff val="25000"/>
                  </a:schemeClr>
                </a:solidFill>
                <a:latin typeface="Arial" panose="020B0604020202020204" pitchFamily="34" charset="0"/>
                <a:cs typeface="Arial" panose="020B0604020202020204" pitchFamily="34" charset="0"/>
              </a:rPr>
              <a:t> </a:t>
            </a:r>
          </a:p>
          <a:p>
            <a:pPr algn="just"/>
            <a:r>
              <a:rPr lang="en-US" sz="1000" dirty="0">
                <a:solidFill>
                  <a:schemeClr val="tx1">
                    <a:lumMod val="75000"/>
                    <a:lumOff val="25000"/>
                  </a:schemeClr>
                </a:solidFill>
                <a:latin typeface="Arial" panose="020B0604020202020204" pitchFamily="34" charset="0"/>
                <a:cs typeface="Arial" panose="020B0604020202020204" pitchFamily="34" charset="0"/>
              </a:rPr>
              <a:t>Each state governor was permitted to nominate up to 25% of the state’s qualifying census tracts for inclusion in the QOZ Program. </a:t>
            </a:r>
          </a:p>
          <a:p>
            <a:pPr algn="just"/>
            <a:endParaRPr lang="en-US" sz="1000" dirty="0">
              <a:solidFill>
                <a:schemeClr val="tx1">
                  <a:lumMod val="75000"/>
                  <a:lumOff val="25000"/>
                </a:schemeClr>
              </a:solidFill>
              <a:latin typeface="Arial" panose="020B0604020202020204" pitchFamily="34" charset="0"/>
              <a:cs typeface="Arial" panose="020B0604020202020204" pitchFamily="34" charset="0"/>
            </a:endParaRPr>
          </a:p>
          <a:p>
            <a:pPr algn="just"/>
            <a:r>
              <a:rPr lang="en-US" sz="1000" dirty="0">
                <a:solidFill>
                  <a:schemeClr val="tx1">
                    <a:lumMod val="75000"/>
                    <a:lumOff val="25000"/>
                  </a:schemeClr>
                </a:solidFill>
                <a:latin typeface="Arial" panose="020B0604020202020204" pitchFamily="34" charset="0"/>
                <a:cs typeface="Arial" panose="020B0604020202020204" pitchFamily="34" charset="0"/>
              </a:rPr>
              <a:t>In order to qualify for inclusion, a census tract must satisfy one of the following low-income community (“LIC”) tests based on the 2010 census:</a:t>
            </a:r>
          </a:p>
          <a:p>
            <a:pPr algn="just"/>
            <a:endParaRPr lang="en-US" sz="10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tx1">
                    <a:lumMod val="75000"/>
                    <a:lumOff val="25000"/>
                  </a:schemeClr>
                </a:solidFill>
                <a:latin typeface="Arial" panose="020B0604020202020204" pitchFamily="34" charset="0"/>
                <a:cs typeface="Arial" panose="020B0604020202020204" pitchFamily="34" charset="0"/>
              </a:rPr>
              <a:t>have a poverty rate of at least 20%,</a:t>
            </a:r>
            <a:br>
              <a:rPr lang="en-US" sz="1000" dirty="0">
                <a:solidFill>
                  <a:schemeClr val="tx1">
                    <a:lumMod val="75000"/>
                    <a:lumOff val="25000"/>
                  </a:schemeClr>
                </a:solidFill>
                <a:latin typeface="Arial" panose="020B0604020202020204" pitchFamily="34" charset="0"/>
                <a:cs typeface="Arial" panose="020B0604020202020204" pitchFamily="34" charset="0"/>
              </a:rPr>
            </a:br>
            <a:endParaRPr lang="en-US" sz="10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tx1">
                    <a:lumMod val="75000"/>
                    <a:lumOff val="25000"/>
                  </a:schemeClr>
                </a:solidFill>
                <a:latin typeface="Arial" panose="020B0604020202020204" pitchFamily="34" charset="0"/>
                <a:cs typeface="Arial" panose="020B0604020202020204" pitchFamily="34" charset="0"/>
              </a:rPr>
              <a:t>if the LIC is in a metropolitan area, have a median household income not exceeding 80% of the metropolitan median household income (or the statewide median household income, whichever is greater) or</a:t>
            </a:r>
            <a:br>
              <a:rPr lang="en-US" sz="1000" dirty="0">
                <a:solidFill>
                  <a:schemeClr val="tx1">
                    <a:lumMod val="75000"/>
                    <a:lumOff val="25000"/>
                  </a:schemeClr>
                </a:solidFill>
                <a:latin typeface="Arial" panose="020B0604020202020204" pitchFamily="34" charset="0"/>
                <a:cs typeface="Arial" panose="020B0604020202020204" pitchFamily="34" charset="0"/>
              </a:rPr>
            </a:br>
            <a:endParaRPr lang="en-US" sz="10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tx1">
                    <a:lumMod val="75000"/>
                    <a:lumOff val="25000"/>
                  </a:schemeClr>
                </a:solidFill>
                <a:latin typeface="Arial" panose="020B0604020202020204" pitchFamily="34" charset="0"/>
                <a:cs typeface="Arial" panose="020B0604020202020204" pitchFamily="34" charset="0"/>
              </a:rPr>
              <a:t>if the LIC is not located in a metropolitan area, have a median household income not exceeding 80%of the statewide median household income.</a:t>
            </a:r>
          </a:p>
          <a:p>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8BABD20-B3D4-3140-BF0A-6F0683EA3C2D}"/>
              </a:ext>
            </a:extLst>
          </p:cNvPr>
          <p:cNvSpPr txBox="1"/>
          <p:nvPr/>
        </p:nvSpPr>
        <p:spPr>
          <a:xfrm>
            <a:off x="500741" y="2283046"/>
            <a:ext cx="6147237" cy="477054"/>
          </a:xfrm>
          <a:prstGeom prst="rect">
            <a:avLst/>
          </a:prstGeom>
          <a:noFill/>
        </p:spPr>
        <p:txBody>
          <a:bodyPr wrap="square" rtlCol="0">
            <a:spAutoFit/>
          </a:bodyPr>
          <a:lstStyle/>
          <a:p>
            <a:r>
              <a:rPr lang="en-US" sz="1400" b="1" dirty="0">
                <a:solidFill>
                  <a:srgbClr val="0078B9"/>
                </a:solidFill>
                <a:latin typeface="Arial Narrow" panose="020B0604020202020204" pitchFamily="34" charset="0"/>
                <a:cs typeface="Arial Narrow" panose="020B0604020202020204" pitchFamily="34" charset="0"/>
              </a:rPr>
              <a:t>WHAT ARE QUALIFIED OPPORTUNITY ZONES?</a:t>
            </a:r>
          </a:p>
          <a:p>
            <a:endParaRPr lang="en-US" sz="1100" dirty="0">
              <a:solidFill>
                <a:srgbClr val="0078B9"/>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4619ADB-1D31-4942-91C7-E76AD8A597AF}"/>
              </a:ext>
            </a:extLst>
          </p:cNvPr>
          <p:cNvSpPr/>
          <p:nvPr/>
        </p:nvSpPr>
        <p:spPr>
          <a:xfrm>
            <a:off x="538843" y="1237468"/>
            <a:ext cx="7723414" cy="707886"/>
          </a:xfrm>
          <a:prstGeom prst="rect">
            <a:avLst/>
          </a:prstGeom>
        </p:spPr>
        <p:txBody>
          <a:bodyPr wrap="square">
            <a:spAutoFit/>
          </a:bodyPr>
          <a:lstStyle/>
          <a:p>
            <a:r>
              <a:rPr lang="en-US" sz="1000" dirty="0">
                <a:solidFill>
                  <a:schemeClr val="tx1">
                    <a:lumMod val="75000"/>
                    <a:lumOff val="25000"/>
                  </a:schemeClr>
                </a:solidFill>
                <a:latin typeface="Arial" panose="020B0604020202020204" pitchFamily="34" charset="0"/>
                <a:cs typeface="Arial" panose="020B0604020202020204" pitchFamily="34" charset="0"/>
              </a:rPr>
              <a:t>The QOZ Program was created by the federal government as part of the Tax Cuts and Jobs Act of 2017.</a:t>
            </a:r>
          </a:p>
          <a:p>
            <a:endParaRPr lang="en-US" sz="1000" dirty="0">
              <a:solidFill>
                <a:schemeClr val="tx1">
                  <a:lumMod val="75000"/>
                  <a:lumOff val="25000"/>
                </a:schemeClr>
              </a:solidFill>
              <a:latin typeface="Arial" panose="020B0604020202020204" pitchFamily="34" charset="0"/>
              <a:cs typeface="Arial" panose="020B0604020202020204" pitchFamily="34" charset="0"/>
            </a:endParaRPr>
          </a:p>
          <a:p>
            <a:r>
              <a:rPr lang="en-US" sz="1000" dirty="0">
                <a:solidFill>
                  <a:schemeClr val="tx1">
                    <a:lumMod val="75000"/>
                    <a:lumOff val="25000"/>
                  </a:schemeClr>
                </a:solidFill>
                <a:latin typeface="Arial" panose="020B0604020202020204" pitchFamily="34" charset="0"/>
                <a:cs typeface="Arial" panose="020B0604020202020204" pitchFamily="34" charset="0"/>
              </a:rPr>
              <a:t>The QOZ Program is intended to encourage investment in lower-income communities across the U.S., principally by providing certain tax incentives in return for committing long-term capital to these communities through investment vehicles called QOFs. </a:t>
            </a:r>
          </a:p>
        </p:txBody>
      </p:sp>
      <p:sp>
        <p:nvSpPr>
          <p:cNvPr id="29" name="Rectangle 28">
            <a:extLst>
              <a:ext uri="{FF2B5EF4-FFF2-40B4-BE49-F238E27FC236}">
                <a16:creationId xmlns:a16="http://schemas.microsoft.com/office/drawing/2014/main" id="{BC2529DC-11A7-1346-A51D-BDB56B96253E}"/>
              </a:ext>
            </a:extLst>
          </p:cNvPr>
          <p:cNvSpPr/>
          <p:nvPr/>
        </p:nvSpPr>
        <p:spPr>
          <a:xfrm>
            <a:off x="538845" y="5527918"/>
            <a:ext cx="7723411" cy="553998"/>
          </a:xfrm>
          <a:prstGeom prst="rect">
            <a:avLst/>
          </a:prstGeom>
        </p:spPr>
        <p:txBody>
          <a:bodyPr wrap="square">
            <a:spAutoFit/>
          </a:bodyPr>
          <a:lstStyle/>
          <a:p>
            <a:pPr algn="just"/>
            <a:r>
              <a:rPr lang="en-US" sz="1000" dirty="0">
                <a:solidFill>
                  <a:schemeClr val="tx1">
                    <a:lumMod val="75000"/>
                    <a:lumOff val="25000"/>
                  </a:schemeClr>
                </a:solidFill>
                <a:latin typeface="Arial" panose="020B0604020202020204" pitchFamily="34" charset="0"/>
                <a:cs typeface="Arial" panose="020B0604020202020204" pitchFamily="34" charset="0"/>
              </a:rPr>
              <a:t>A QOF is an investment vehicle that holds at least 90% of its assets in “qualified opportunity zone property’. QOFs can make investments in a wide variety of real estate and new or existing businesses. QOFs can hold single or multiple assets. Qualified opportunity zone property includes interests held by the QOF in a “Qualified Opportunity Zone Business’.</a:t>
            </a:r>
          </a:p>
        </p:txBody>
      </p:sp>
      <p:sp>
        <p:nvSpPr>
          <p:cNvPr id="30" name="TextBox 29">
            <a:extLst>
              <a:ext uri="{FF2B5EF4-FFF2-40B4-BE49-F238E27FC236}">
                <a16:creationId xmlns:a16="http://schemas.microsoft.com/office/drawing/2014/main" id="{DDCC047F-4B2A-F44A-A196-C47FDDFD9892}"/>
              </a:ext>
            </a:extLst>
          </p:cNvPr>
          <p:cNvSpPr txBox="1"/>
          <p:nvPr/>
        </p:nvSpPr>
        <p:spPr>
          <a:xfrm>
            <a:off x="538843" y="5230458"/>
            <a:ext cx="6147237" cy="477054"/>
          </a:xfrm>
          <a:prstGeom prst="rect">
            <a:avLst/>
          </a:prstGeom>
          <a:noFill/>
        </p:spPr>
        <p:txBody>
          <a:bodyPr wrap="square" rtlCol="0">
            <a:spAutoFit/>
          </a:bodyPr>
          <a:lstStyle/>
          <a:p>
            <a:r>
              <a:rPr lang="en-US" sz="1400" b="1" dirty="0">
                <a:solidFill>
                  <a:srgbClr val="0078B9"/>
                </a:solidFill>
                <a:latin typeface="Arial Narrow" panose="020B0604020202020204" pitchFamily="34" charset="0"/>
                <a:cs typeface="Arial Narrow" panose="020B0604020202020204" pitchFamily="34" charset="0"/>
              </a:rPr>
              <a:t>WHAT ARE QOFs?</a:t>
            </a:r>
            <a:endParaRPr lang="en-US" sz="1400" b="1" dirty="0">
              <a:latin typeface="Arial Narrow" panose="020B0604020202020204" pitchFamily="34" charset="0"/>
              <a:cs typeface="Arial Narrow" panose="020B0604020202020204" pitchFamily="34" charset="0"/>
            </a:endParaRPr>
          </a:p>
          <a:p>
            <a:endParaRPr lang="en-US" sz="1100" dirty="0">
              <a:solidFill>
                <a:srgbClr val="0078B9"/>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81087C4C-1D3A-0E42-B12A-C0BBCBD0F91D}"/>
              </a:ext>
            </a:extLst>
          </p:cNvPr>
          <p:cNvSpPr/>
          <p:nvPr/>
        </p:nvSpPr>
        <p:spPr>
          <a:xfrm>
            <a:off x="500741" y="537461"/>
            <a:ext cx="2480166"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The QOZ Program</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pic>
        <p:nvPicPr>
          <p:cNvPr id="10" name="Picture 9">
            <a:extLst>
              <a:ext uri="{FF2B5EF4-FFF2-40B4-BE49-F238E27FC236}">
                <a16:creationId xmlns:a16="http://schemas.microsoft.com/office/drawing/2014/main" id="{8F1D5D17-65C1-DC40-92B4-54BAEDEC12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992" y="530245"/>
            <a:ext cx="1868508" cy="599690"/>
          </a:xfrm>
          <a:prstGeom prst="rect">
            <a:avLst/>
          </a:prstGeom>
        </p:spPr>
      </p:pic>
      <p:cxnSp>
        <p:nvCxnSpPr>
          <p:cNvPr id="13" name="Straight Connector 12">
            <a:extLst>
              <a:ext uri="{FF2B5EF4-FFF2-40B4-BE49-F238E27FC236}">
                <a16:creationId xmlns:a16="http://schemas.microsoft.com/office/drawing/2014/main" id="{BAE12CF1-5B92-7D44-845E-9052DEC7BA51}"/>
              </a:ext>
            </a:extLst>
          </p:cNvPr>
          <p:cNvCxnSpPr>
            <a:cxnSpLocks/>
          </p:cNvCxnSpPr>
          <p:nvPr/>
        </p:nvCxnSpPr>
        <p:spPr>
          <a:xfrm>
            <a:off x="571500" y="1069292"/>
            <a:ext cx="758462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32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
            <a:extLst>
              <a:ext uri="{FF2B5EF4-FFF2-40B4-BE49-F238E27FC236}">
                <a16:creationId xmlns:a16="http://schemas.microsoft.com/office/drawing/2014/main" id="{D110D7D6-4228-584D-876C-5FB15A6D2404}"/>
              </a:ext>
            </a:extLst>
          </p:cNvPr>
          <p:cNvSpPr/>
          <p:nvPr/>
        </p:nvSpPr>
        <p:spPr>
          <a:xfrm>
            <a:off x="0" y="963387"/>
            <a:ext cx="12192000" cy="5585208"/>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0A4C85"/>
          </a:solidFill>
        </p:spPr>
        <p:txBody>
          <a:bodyPr wrap="square" lIns="0" tIns="0" rIns="0" bIns="0" rtlCol="0"/>
          <a:lstStyle/>
          <a:p>
            <a:endParaRPr dirty="0"/>
          </a:p>
        </p:txBody>
      </p:sp>
      <p:pic>
        <p:nvPicPr>
          <p:cNvPr id="32" name="Picture 31" descr="A picture containing sky, scene, harbor&#10;&#10;Description automatically generated">
            <a:extLst>
              <a:ext uri="{FF2B5EF4-FFF2-40B4-BE49-F238E27FC236}">
                <a16:creationId xmlns:a16="http://schemas.microsoft.com/office/drawing/2014/main" id="{2ED1A116-C640-8047-A71B-58E7EB978772}"/>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b="-163"/>
          <a:stretch/>
        </p:blipFill>
        <p:spPr>
          <a:xfrm>
            <a:off x="0" y="963387"/>
            <a:ext cx="12192000" cy="5527220"/>
          </a:xfrm>
          <a:prstGeom prst="rect">
            <a:avLst/>
          </a:prstGeom>
          <a:solidFill>
            <a:srgbClr val="084D86"/>
          </a:solidFill>
        </p:spPr>
      </p:pic>
      <p:grpSp>
        <p:nvGrpSpPr>
          <p:cNvPr id="33" name="Group 32">
            <a:extLst>
              <a:ext uri="{FF2B5EF4-FFF2-40B4-BE49-F238E27FC236}">
                <a16:creationId xmlns:a16="http://schemas.microsoft.com/office/drawing/2014/main" id="{B41DE5C5-648E-B24A-8063-C26061184C54}"/>
              </a:ext>
            </a:extLst>
          </p:cNvPr>
          <p:cNvGrpSpPr/>
          <p:nvPr/>
        </p:nvGrpSpPr>
        <p:grpSpPr>
          <a:xfrm>
            <a:off x="2032906" y="1220237"/>
            <a:ext cx="7428153" cy="1323070"/>
            <a:chOff x="1618431" y="2140605"/>
            <a:chExt cx="5737691" cy="1021972"/>
          </a:xfrm>
        </p:grpSpPr>
        <p:sp>
          <p:nvSpPr>
            <p:cNvPr id="34" name="object 9">
              <a:extLst>
                <a:ext uri="{FF2B5EF4-FFF2-40B4-BE49-F238E27FC236}">
                  <a16:creationId xmlns:a16="http://schemas.microsoft.com/office/drawing/2014/main" id="{4A5A3195-ED67-D64D-AD83-B27A28D67A28}"/>
                </a:ext>
              </a:extLst>
            </p:cNvPr>
            <p:cNvSpPr txBox="1"/>
            <p:nvPr/>
          </p:nvSpPr>
          <p:spPr>
            <a:xfrm>
              <a:off x="1618431" y="2140605"/>
              <a:ext cx="1330859" cy="769721"/>
            </a:xfrm>
            <a:prstGeom prst="rect">
              <a:avLst/>
            </a:prstGeom>
          </p:spPr>
          <p:txBody>
            <a:bodyPr vert="horz" wrap="square" lIns="0" tIns="65809" rIns="0" bIns="0" rtlCol="0">
              <a:spAutoFit/>
            </a:bodyPr>
            <a:lstStyle/>
            <a:p>
              <a:pPr marL="34635" algn="ctr">
                <a:spcBef>
                  <a:spcPts val="518"/>
                </a:spcBef>
              </a:pPr>
              <a:r>
                <a:rPr sz="1600" b="1" dirty="0">
                  <a:solidFill>
                    <a:schemeClr val="bg1"/>
                  </a:solidFill>
                  <a:latin typeface="Arial" panose="020B0604020202020204" pitchFamily="34" charset="0"/>
                  <a:cs typeface="Arial" panose="020B0604020202020204" pitchFamily="34" charset="0"/>
                </a:rPr>
                <a:t>$6 </a:t>
              </a:r>
              <a:r>
                <a:rPr lang="en-US" sz="1600" b="1" dirty="0">
                  <a:solidFill>
                    <a:schemeClr val="bg1"/>
                  </a:solidFill>
                  <a:latin typeface="Arial" panose="020B0604020202020204" pitchFamily="34" charset="0"/>
                  <a:cs typeface="Arial" panose="020B0604020202020204" pitchFamily="34" charset="0"/>
                </a:rPr>
                <a:t>TRILLION</a:t>
              </a:r>
              <a:r>
                <a:rPr lang="en-US" sz="1200" b="1" baseline="40000" dirty="0">
                  <a:solidFill>
                    <a:schemeClr val="bg1"/>
                  </a:solidFill>
                  <a:latin typeface="Arial" panose="020B0604020202020204" pitchFamily="34" charset="0"/>
                  <a:cs typeface="Arial" panose="020B0604020202020204" pitchFamily="34" charset="0"/>
                </a:rPr>
                <a:t>1</a:t>
              </a:r>
              <a:endParaRPr sz="1200" b="1" baseline="40000" dirty="0">
                <a:solidFill>
                  <a:schemeClr val="bg1"/>
                </a:solidFill>
                <a:latin typeface="Arial" panose="020B0604020202020204" pitchFamily="34" charset="0"/>
                <a:cs typeface="Arial" panose="020B0604020202020204" pitchFamily="34" charset="0"/>
              </a:endParaRPr>
            </a:p>
            <a:p>
              <a:pPr marL="8659" marR="3464" indent="1299" algn="ctr">
                <a:lnSpc>
                  <a:spcPct val="101800"/>
                </a:lnSpc>
                <a:spcBef>
                  <a:spcPts val="149"/>
                </a:spcBef>
              </a:pPr>
              <a:endParaRPr lang="en-US" sz="400" dirty="0">
                <a:solidFill>
                  <a:schemeClr val="bg1"/>
                </a:solidFill>
                <a:latin typeface="Arial" panose="020B0604020202020204" pitchFamily="34" charset="0"/>
                <a:cs typeface="Arial" panose="020B0604020202020204" pitchFamily="34" charset="0"/>
              </a:endParaRPr>
            </a:p>
            <a:p>
              <a:pPr marL="8659" marR="3464" indent="1299" algn="ctr">
                <a:lnSpc>
                  <a:spcPct val="101800"/>
                </a:lnSpc>
                <a:spcBef>
                  <a:spcPts val="149"/>
                </a:spcBef>
              </a:pPr>
              <a:r>
                <a:rPr sz="800" dirty="0">
                  <a:solidFill>
                    <a:schemeClr val="bg1"/>
                  </a:solidFill>
                  <a:latin typeface="Arial" panose="020B0604020202020204" pitchFamily="34" charset="0"/>
                  <a:cs typeface="Arial" panose="020B0604020202020204" pitchFamily="34" charset="0"/>
                </a:rPr>
                <a:t>Estimated unrealized</a:t>
              </a:r>
              <a:r>
                <a:rPr lang="en-US" sz="800" dirty="0">
                  <a:solidFill>
                    <a:schemeClr val="bg1"/>
                  </a:solidFill>
                  <a:latin typeface="Arial" panose="020B0604020202020204" pitchFamily="34" charset="0"/>
                  <a:cs typeface="Arial" panose="020B0604020202020204" pitchFamily="34" charset="0"/>
                </a:rPr>
                <a:t>  </a:t>
              </a:r>
              <a:r>
                <a:rPr sz="800" dirty="0">
                  <a:solidFill>
                    <a:schemeClr val="bg1"/>
                  </a:solidFill>
                  <a:latin typeface="Arial" panose="020B0604020202020204" pitchFamily="34" charset="0"/>
                  <a:cs typeface="Arial" panose="020B0604020202020204" pitchFamily="34" charset="0"/>
                </a:rPr>
                <a:t>capital gains from both </a:t>
              </a:r>
              <a:r>
                <a:rPr lang="en-US" sz="800" dirty="0">
                  <a:solidFill>
                    <a:schemeClr val="bg1"/>
                  </a:solidFill>
                  <a:latin typeface="Arial" panose="020B0604020202020204" pitchFamily="34" charset="0"/>
                  <a:cs typeface="Arial" panose="020B0604020202020204" pitchFamily="34" charset="0"/>
                </a:rPr>
                <a:t>U.S. </a:t>
              </a:r>
              <a:r>
                <a:rPr sz="800" dirty="0">
                  <a:solidFill>
                    <a:schemeClr val="bg1"/>
                  </a:solidFill>
                  <a:latin typeface="Arial" panose="020B0604020202020204" pitchFamily="34" charset="0"/>
                  <a:cs typeface="Arial" panose="020B0604020202020204" pitchFamily="34" charset="0"/>
                </a:rPr>
                <a:t>households and corporations</a:t>
              </a:r>
            </a:p>
          </p:txBody>
        </p:sp>
        <p:sp>
          <p:nvSpPr>
            <p:cNvPr id="35" name="object 11">
              <a:extLst>
                <a:ext uri="{FF2B5EF4-FFF2-40B4-BE49-F238E27FC236}">
                  <a16:creationId xmlns:a16="http://schemas.microsoft.com/office/drawing/2014/main" id="{98940E2E-0766-A347-A951-682403023A01}"/>
                </a:ext>
              </a:extLst>
            </p:cNvPr>
            <p:cNvSpPr txBox="1"/>
            <p:nvPr/>
          </p:nvSpPr>
          <p:spPr>
            <a:xfrm>
              <a:off x="3245869" y="2208213"/>
              <a:ext cx="1212488" cy="954364"/>
            </a:xfrm>
            <a:prstGeom prst="rect">
              <a:avLst/>
            </a:prstGeom>
            <a:noFill/>
          </p:spPr>
          <p:txBody>
            <a:bodyPr vert="horz" wrap="square" lIns="0" tIns="0" rIns="0" bIns="0" rtlCol="0">
              <a:spAutoFit/>
            </a:bodyPr>
            <a:lstStyle/>
            <a:p>
              <a:pPr marL="34635" algn="ctr">
                <a:spcBef>
                  <a:spcPts val="518"/>
                </a:spcBef>
              </a:pPr>
              <a:r>
                <a:rPr lang="en-US" sz="1600" b="1" spc="-99" dirty="0">
                  <a:solidFill>
                    <a:schemeClr val="bg1"/>
                  </a:solidFill>
                  <a:latin typeface="Arial" panose="020B0604020202020204" pitchFamily="34" charset="0"/>
                  <a:cs typeface="Arial" panose="020B0604020202020204" pitchFamily="34" charset="0"/>
                </a:rPr>
                <a:t>1</a:t>
              </a:r>
              <a:r>
                <a:rPr sz="1600" b="1" spc="-99" dirty="0">
                  <a:solidFill>
                    <a:schemeClr val="bg1"/>
                  </a:solidFill>
                  <a:latin typeface="Arial" panose="020B0604020202020204" pitchFamily="34" charset="0"/>
                  <a:cs typeface="Arial" panose="020B0604020202020204" pitchFamily="34" charset="0"/>
                </a:rPr>
                <a:t> </a:t>
              </a:r>
              <a:r>
                <a:rPr sz="1600" b="1" spc="-68" dirty="0">
                  <a:solidFill>
                    <a:schemeClr val="bg1"/>
                  </a:solidFill>
                  <a:latin typeface="Arial" panose="020B0604020202020204" pitchFamily="34" charset="0"/>
                  <a:cs typeface="Arial" panose="020B0604020202020204" pitchFamily="34" charset="0"/>
                </a:rPr>
                <a:t>M</a:t>
              </a:r>
              <a:r>
                <a:rPr lang="en-US" sz="1600" b="1" spc="-68" dirty="0">
                  <a:solidFill>
                    <a:schemeClr val="bg1"/>
                  </a:solidFill>
                  <a:latin typeface="Arial" panose="020B0604020202020204" pitchFamily="34" charset="0"/>
                  <a:cs typeface="Arial" panose="020B0604020202020204" pitchFamily="34" charset="0"/>
                </a:rPr>
                <a:t>ILLION</a:t>
              </a:r>
              <a:r>
                <a:rPr lang="en-US" sz="1400" b="1" spc="-68" baseline="40000" dirty="0">
                  <a:solidFill>
                    <a:schemeClr val="bg1"/>
                  </a:solidFill>
                  <a:latin typeface="Arial" panose="020B0604020202020204" pitchFamily="34" charset="0"/>
                  <a:cs typeface="Arial" panose="020B0604020202020204" pitchFamily="34" charset="0"/>
                </a:rPr>
                <a:t>2</a:t>
              </a:r>
              <a:endParaRPr lang="en-US" sz="1400" b="1" baseline="40000" dirty="0">
                <a:solidFill>
                  <a:schemeClr val="bg1"/>
                </a:solidFill>
                <a:latin typeface="Arial" panose="020B0604020202020204" pitchFamily="34" charset="0"/>
                <a:cs typeface="Arial" panose="020B0604020202020204" pitchFamily="34" charset="0"/>
              </a:endParaRPr>
            </a:p>
            <a:p>
              <a:pPr marL="8659" marR="3464" indent="1299" algn="ctr">
                <a:lnSpc>
                  <a:spcPct val="101800"/>
                </a:lnSpc>
                <a:spcBef>
                  <a:spcPts val="149"/>
                </a:spcBef>
              </a:pPr>
              <a:endParaRPr lang="en-US" sz="400" dirty="0">
                <a:solidFill>
                  <a:schemeClr val="bg1"/>
                </a:solidFill>
                <a:latin typeface="Arial" panose="020B0604020202020204" pitchFamily="34" charset="0"/>
                <a:cs typeface="Arial" panose="020B0604020202020204" pitchFamily="34" charset="0"/>
              </a:endParaRPr>
            </a:p>
            <a:p>
              <a:pPr marL="8659" marR="3464" indent="1299" algn="ctr">
                <a:lnSpc>
                  <a:spcPct val="101800"/>
                </a:lnSpc>
                <a:spcBef>
                  <a:spcPts val="149"/>
                </a:spcBef>
              </a:pPr>
              <a:r>
                <a:rPr sz="800" spc="-3" dirty="0">
                  <a:solidFill>
                    <a:schemeClr val="bg1"/>
                  </a:solidFill>
                  <a:latin typeface="Arial" panose="020B0604020202020204" pitchFamily="34" charset="0"/>
                  <a:cs typeface="Arial" panose="020B0604020202020204" pitchFamily="34" charset="0"/>
                </a:rPr>
                <a:t>Properties </a:t>
              </a:r>
              <a:r>
                <a:rPr sz="800" spc="-7" dirty="0">
                  <a:solidFill>
                    <a:schemeClr val="bg1"/>
                  </a:solidFill>
                  <a:latin typeface="Arial" panose="020B0604020202020204" pitchFamily="34" charset="0"/>
                  <a:cs typeface="Arial" panose="020B0604020202020204" pitchFamily="34" charset="0"/>
                </a:rPr>
                <a:t>across </a:t>
              </a:r>
              <a:r>
                <a:rPr sz="800" spc="-3" dirty="0">
                  <a:solidFill>
                    <a:schemeClr val="bg1"/>
                  </a:solidFill>
                  <a:latin typeface="Arial" panose="020B0604020202020204" pitchFamily="34" charset="0"/>
                  <a:cs typeface="Arial" panose="020B0604020202020204" pitchFamily="34" charset="0"/>
                </a:rPr>
                <a:t>all</a:t>
              </a:r>
              <a:r>
                <a:rPr lang="en-US" sz="800" spc="-3" dirty="0">
                  <a:solidFill>
                    <a:schemeClr val="bg1"/>
                  </a:solidFill>
                  <a:latin typeface="Arial" panose="020B0604020202020204" pitchFamily="34" charset="0"/>
                  <a:cs typeface="Arial" panose="020B0604020202020204" pitchFamily="34" charset="0"/>
                </a:rPr>
                <a:t>  </a:t>
              </a:r>
              <a:r>
                <a:rPr sz="800" spc="-3" dirty="0">
                  <a:solidFill>
                    <a:schemeClr val="bg1"/>
                  </a:solidFill>
                  <a:latin typeface="Arial" panose="020B0604020202020204" pitchFamily="34" charset="0"/>
                  <a:cs typeface="Arial" panose="020B0604020202020204" pitchFamily="34" charset="0"/>
                </a:rPr>
                <a:t>property </a:t>
              </a:r>
              <a:r>
                <a:rPr sz="800" dirty="0">
                  <a:solidFill>
                    <a:schemeClr val="bg1"/>
                  </a:solidFill>
                  <a:latin typeface="Arial" panose="020B0604020202020204" pitchFamily="34" charset="0"/>
                  <a:cs typeface="Arial" panose="020B0604020202020204" pitchFamily="34" charset="0"/>
                </a:rPr>
                <a:t>types</a:t>
              </a:r>
              <a:r>
                <a:rPr sz="800" spc="-44" dirty="0">
                  <a:solidFill>
                    <a:schemeClr val="bg1"/>
                  </a:solidFill>
                  <a:latin typeface="Arial" panose="020B0604020202020204" pitchFamily="34" charset="0"/>
                  <a:cs typeface="Arial" panose="020B0604020202020204" pitchFamily="34" charset="0"/>
                </a:rPr>
                <a:t> </a:t>
              </a:r>
              <a:r>
                <a:rPr sz="800" spc="-3" dirty="0">
                  <a:solidFill>
                    <a:schemeClr val="bg1"/>
                  </a:solidFill>
                  <a:latin typeface="Arial" panose="020B0604020202020204" pitchFamily="34" charset="0"/>
                  <a:cs typeface="Arial" panose="020B0604020202020204" pitchFamily="34" charset="0"/>
                </a:rPr>
                <a:t>nationwide are </a:t>
              </a:r>
              <a:r>
                <a:rPr lang="en-US" sz="800" dirty="0">
                  <a:solidFill>
                    <a:schemeClr val="bg1"/>
                  </a:solidFill>
                  <a:latin typeface="Arial" panose="020B0604020202020204" pitchFamily="34" charset="0"/>
                  <a:cs typeface="Arial" panose="020B0604020202020204" pitchFamily="34" charset="0"/>
                </a:rPr>
                <a:t>believed</a:t>
              </a:r>
              <a:r>
                <a:rPr sz="800" dirty="0">
                  <a:solidFill>
                    <a:schemeClr val="bg1"/>
                  </a:solidFill>
                  <a:latin typeface="Arial" panose="020B0604020202020204" pitchFamily="34" charset="0"/>
                  <a:cs typeface="Arial" panose="020B0604020202020204" pitchFamily="34" charset="0"/>
                </a:rPr>
                <a:t> </a:t>
              </a:r>
              <a:r>
                <a:rPr sz="800" spc="-7" dirty="0">
                  <a:solidFill>
                    <a:schemeClr val="bg1"/>
                  </a:solidFill>
                  <a:latin typeface="Arial" panose="020B0604020202020204" pitchFamily="34" charset="0"/>
                  <a:cs typeface="Arial" panose="020B0604020202020204" pitchFamily="34" charset="0"/>
                </a:rPr>
                <a:t>to </a:t>
              </a:r>
              <a:r>
                <a:rPr sz="800" dirty="0">
                  <a:solidFill>
                    <a:schemeClr val="bg1"/>
                  </a:solidFill>
                  <a:latin typeface="Arial" panose="020B0604020202020204" pitchFamily="34" charset="0"/>
                  <a:cs typeface="Arial" panose="020B0604020202020204" pitchFamily="34" charset="0"/>
                </a:rPr>
                <a:t>be </a:t>
              </a:r>
              <a:r>
                <a:rPr sz="800" spc="-3" dirty="0">
                  <a:solidFill>
                    <a:schemeClr val="bg1"/>
                  </a:solidFill>
                  <a:latin typeface="Arial" panose="020B0604020202020204" pitchFamily="34" charset="0"/>
                  <a:cs typeface="Arial" panose="020B0604020202020204" pitchFamily="34" charset="0"/>
                </a:rPr>
                <a:t>located </a:t>
              </a:r>
              <a:r>
                <a:rPr sz="800" dirty="0">
                  <a:solidFill>
                    <a:schemeClr val="bg1"/>
                  </a:solidFill>
                  <a:latin typeface="Arial" panose="020B0604020202020204" pitchFamily="34" charset="0"/>
                  <a:cs typeface="Arial" panose="020B0604020202020204" pitchFamily="34" charset="0"/>
                </a:rPr>
                <a:t>within </a:t>
              </a:r>
              <a:r>
                <a:rPr lang="en-US" sz="800" dirty="0">
                  <a:solidFill>
                    <a:schemeClr val="bg1"/>
                  </a:solidFill>
                  <a:latin typeface="Arial" panose="020B0604020202020204" pitchFamily="34" charset="0"/>
                  <a:cs typeface="Arial" panose="020B0604020202020204" pitchFamily="34" charset="0"/>
                </a:rPr>
                <a:t>Qualified Opportunity Zones</a:t>
              </a:r>
              <a:endParaRPr sz="800" dirty="0">
                <a:solidFill>
                  <a:schemeClr val="bg1"/>
                </a:solidFill>
                <a:latin typeface="Arial" panose="020B0604020202020204" pitchFamily="34" charset="0"/>
                <a:cs typeface="Arial" panose="020B0604020202020204" pitchFamily="34" charset="0"/>
              </a:endParaRPr>
            </a:p>
          </p:txBody>
        </p:sp>
        <p:sp>
          <p:nvSpPr>
            <p:cNvPr id="36" name="object 13">
              <a:extLst>
                <a:ext uri="{FF2B5EF4-FFF2-40B4-BE49-F238E27FC236}">
                  <a16:creationId xmlns:a16="http://schemas.microsoft.com/office/drawing/2014/main" id="{5512AF6F-7336-A54C-9C03-B60BD2F0803D}"/>
                </a:ext>
              </a:extLst>
            </p:cNvPr>
            <p:cNvSpPr txBox="1"/>
            <p:nvPr/>
          </p:nvSpPr>
          <p:spPr>
            <a:xfrm>
              <a:off x="4746718" y="2182286"/>
              <a:ext cx="1227418" cy="769721"/>
            </a:xfrm>
            <a:prstGeom prst="rect">
              <a:avLst/>
            </a:prstGeom>
            <a:noFill/>
          </p:spPr>
          <p:txBody>
            <a:bodyPr vert="horz" wrap="square" lIns="0" tIns="65809" rIns="0" bIns="0" rtlCol="0">
              <a:spAutoFit/>
            </a:bodyPr>
            <a:lstStyle/>
            <a:p>
              <a:pPr marL="8659" algn="ctr">
                <a:spcBef>
                  <a:spcPts val="518"/>
                </a:spcBef>
              </a:pPr>
              <a:r>
                <a:rPr sz="1600" b="1" dirty="0">
                  <a:solidFill>
                    <a:schemeClr val="bg1"/>
                  </a:solidFill>
                  <a:latin typeface="Arial" panose="020B0604020202020204" pitchFamily="34" charset="0"/>
                  <a:cs typeface="Arial" panose="020B0604020202020204" pitchFamily="34" charset="0"/>
                </a:rPr>
                <a:t>$</a:t>
              </a:r>
              <a:r>
                <a:rPr lang="en-US" sz="1600" b="1" dirty="0">
                  <a:solidFill>
                    <a:schemeClr val="bg1"/>
                  </a:solidFill>
                  <a:latin typeface="Arial" panose="020B0604020202020204" pitchFamily="34" charset="0"/>
                  <a:cs typeface="Arial" panose="020B0604020202020204" pitchFamily="34" charset="0"/>
                </a:rPr>
                <a:t>49,900</a:t>
              </a:r>
              <a:r>
                <a:rPr lang="en-US" sz="1400" b="1" baseline="40000" dirty="0">
                  <a:solidFill>
                    <a:schemeClr val="bg1"/>
                  </a:solidFill>
                  <a:latin typeface="Arial" panose="020B0604020202020204" pitchFamily="34" charset="0"/>
                  <a:cs typeface="Arial" panose="020B0604020202020204" pitchFamily="34" charset="0"/>
                </a:rPr>
                <a:t>3</a:t>
              </a:r>
              <a:endParaRPr sz="1400" b="1" baseline="40000" dirty="0">
                <a:solidFill>
                  <a:schemeClr val="bg1"/>
                </a:solidFill>
                <a:latin typeface="Arial" panose="020B0604020202020204" pitchFamily="34" charset="0"/>
                <a:cs typeface="Arial" panose="020B0604020202020204" pitchFamily="34" charset="0"/>
              </a:endParaRPr>
            </a:p>
            <a:p>
              <a:pPr marL="21647" marR="16019" algn="ctr">
                <a:lnSpc>
                  <a:spcPct val="101800"/>
                </a:lnSpc>
                <a:spcBef>
                  <a:spcPts val="149"/>
                </a:spcBef>
              </a:pPr>
              <a:endParaRPr lang="en-US" sz="400" spc="-7" dirty="0">
                <a:solidFill>
                  <a:schemeClr val="bg1"/>
                </a:solidFill>
                <a:latin typeface="Arial" panose="020B0604020202020204" pitchFamily="34" charset="0"/>
                <a:cs typeface="Arial" panose="020B0604020202020204" pitchFamily="34" charset="0"/>
              </a:endParaRPr>
            </a:p>
            <a:p>
              <a:pPr marL="21647" marR="16019" algn="ctr">
                <a:lnSpc>
                  <a:spcPct val="101800"/>
                </a:lnSpc>
                <a:spcBef>
                  <a:spcPts val="149"/>
                </a:spcBef>
              </a:pPr>
              <a:r>
                <a:rPr sz="800" spc="-7" dirty="0">
                  <a:solidFill>
                    <a:schemeClr val="bg1"/>
                  </a:solidFill>
                  <a:latin typeface="Arial" panose="020B0604020202020204" pitchFamily="34" charset="0"/>
                  <a:cs typeface="Arial" panose="020B0604020202020204" pitchFamily="34" charset="0"/>
                </a:rPr>
                <a:t>Average</a:t>
              </a:r>
              <a:r>
                <a:rPr sz="800" spc="-61" dirty="0">
                  <a:solidFill>
                    <a:schemeClr val="bg1"/>
                  </a:solidFill>
                  <a:latin typeface="Arial" panose="020B0604020202020204" pitchFamily="34" charset="0"/>
                  <a:cs typeface="Arial" panose="020B0604020202020204" pitchFamily="34" charset="0"/>
                </a:rPr>
                <a:t> </a:t>
              </a:r>
              <a:r>
                <a:rPr lang="en-US" sz="800" spc="-61" dirty="0">
                  <a:solidFill>
                    <a:schemeClr val="bg1"/>
                  </a:solidFill>
                  <a:latin typeface="Arial" panose="020B0604020202020204" pitchFamily="34" charset="0"/>
                  <a:cs typeface="Arial" panose="020B0604020202020204" pitchFamily="34" charset="0"/>
                </a:rPr>
                <a:t>h</a:t>
              </a:r>
              <a:r>
                <a:rPr sz="800" dirty="0">
                  <a:solidFill>
                    <a:schemeClr val="bg1"/>
                  </a:solidFill>
                  <a:latin typeface="Arial" panose="020B0604020202020204" pitchFamily="34" charset="0"/>
                  <a:cs typeface="Arial" panose="020B0604020202020204" pitchFamily="34" charset="0"/>
                </a:rPr>
                <a:t>ousehold</a:t>
              </a:r>
              <a:r>
                <a:rPr lang="en-US" sz="800" dirty="0">
                  <a:solidFill>
                    <a:schemeClr val="bg1"/>
                  </a:solidFill>
                  <a:latin typeface="Arial" panose="020B0604020202020204" pitchFamily="34" charset="0"/>
                  <a:cs typeface="Arial" panose="020B0604020202020204" pitchFamily="34" charset="0"/>
                </a:rPr>
                <a:t>  i</a:t>
              </a:r>
              <a:r>
                <a:rPr sz="800" dirty="0">
                  <a:solidFill>
                    <a:schemeClr val="bg1"/>
                  </a:solidFill>
                  <a:latin typeface="Arial" panose="020B0604020202020204" pitchFamily="34" charset="0"/>
                  <a:cs typeface="Arial" panose="020B0604020202020204" pitchFamily="34" charset="0"/>
                </a:rPr>
                <a:t>ncome </a:t>
              </a:r>
              <a:r>
                <a:rPr sz="800" spc="-3" dirty="0">
                  <a:solidFill>
                    <a:schemeClr val="bg1"/>
                  </a:solidFill>
                  <a:latin typeface="Arial" panose="020B0604020202020204" pitchFamily="34" charset="0"/>
                  <a:cs typeface="Arial" panose="020B0604020202020204" pitchFamily="34" charset="0"/>
                </a:rPr>
                <a:t>in </a:t>
              </a:r>
              <a:r>
                <a:rPr lang="en-US" sz="800" dirty="0">
                  <a:solidFill>
                    <a:schemeClr val="bg1"/>
                  </a:solidFill>
                  <a:latin typeface="Arial" panose="020B0604020202020204" pitchFamily="34" charset="0"/>
                  <a:cs typeface="Arial" panose="020B0604020202020204" pitchFamily="34" charset="0"/>
                </a:rPr>
                <a:t>Qualified Opportunity Zones</a:t>
              </a:r>
              <a:endParaRPr sz="800" dirty="0">
                <a:solidFill>
                  <a:schemeClr val="bg1"/>
                </a:solidFill>
                <a:latin typeface="Arial" panose="020B0604020202020204" pitchFamily="34" charset="0"/>
                <a:cs typeface="Arial" panose="020B0604020202020204" pitchFamily="34" charset="0"/>
              </a:endParaRPr>
            </a:p>
          </p:txBody>
        </p:sp>
        <p:sp>
          <p:nvSpPr>
            <p:cNvPr id="37" name="object 10">
              <a:extLst>
                <a:ext uri="{FF2B5EF4-FFF2-40B4-BE49-F238E27FC236}">
                  <a16:creationId xmlns:a16="http://schemas.microsoft.com/office/drawing/2014/main" id="{3EC5CA4F-EB35-B548-A5EB-5D7C9BDEA6CB}"/>
                </a:ext>
              </a:extLst>
            </p:cNvPr>
            <p:cNvSpPr txBox="1">
              <a:spLocks noChangeAspect="1"/>
            </p:cNvSpPr>
            <p:nvPr/>
          </p:nvSpPr>
          <p:spPr>
            <a:xfrm>
              <a:off x="6121372" y="2209800"/>
              <a:ext cx="1234750" cy="243656"/>
            </a:xfrm>
            <a:prstGeom prst="rect">
              <a:avLst/>
            </a:prstGeom>
          </p:spPr>
          <p:txBody>
            <a:bodyPr vert="horz" wrap="square" lIns="0" tIns="0" rIns="0" bIns="0" rtlCol="0" anchor="t" anchorCtr="0">
              <a:spAutoFit/>
            </a:bodyPr>
            <a:lstStyle/>
            <a:p>
              <a:pPr marL="156292" algn="ctr">
                <a:lnSpc>
                  <a:spcPts val="1909"/>
                </a:lnSpc>
                <a:spcBef>
                  <a:spcPts val="68"/>
                </a:spcBef>
              </a:pPr>
              <a:r>
                <a:rPr sz="1600" b="1" dirty="0">
                  <a:solidFill>
                    <a:schemeClr val="bg1"/>
                  </a:solidFill>
                  <a:latin typeface="Arial" panose="020B0604020202020204" pitchFamily="34" charset="0"/>
                  <a:cs typeface="Arial" panose="020B0604020202020204" pitchFamily="34" charset="0"/>
                </a:rPr>
                <a:t>18.2%</a:t>
              </a:r>
              <a:r>
                <a:rPr lang="en-US" sz="1600" b="1" baseline="30000" dirty="0">
                  <a:solidFill>
                    <a:schemeClr val="bg1"/>
                  </a:solidFill>
                  <a:latin typeface="Arial" panose="020B0604020202020204" pitchFamily="34" charset="0"/>
                  <a:cs typeface="Arial" panose="020B0604020202020204" pitchFamily="34" charset="0"/>
                </a:rPr>
                <a:t>4</a:t>
              </a:r>
              <a:endParaRPr lang="en-US" sz="400" dirty="0">
                <a:solidFill>
                  <a:schemeClr val="bg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05E2A045-F616-5E4F-A0A4-F69F961F0B2E}"/>
                </a:ext>
              </a:extLst>
            </p:cNvPr>
            <p:cNvCxnSpPr>
              <a:cxnSpLocks/>
            </p:cNvCxnSpPr>
            <p:nvPr/>
          </p:nvCxnSpPr>
          <p:spPr>
            <a:xfrm>
              <a:off x="3154737" y="2208213"/>
              <a:ext cx="0" cy="94641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E39CAEE-2459-6148-8A2E-ED16BC8EFDC5}"/>
                </a:ext>
              </a:extLst>
            </p:cNvPr>
            <p:cNvCxnSpPr>
              <a:cxnSpLocks/>
            </p:cNvCxnSpPr>
            <p:nvPr/>
          </p:nvCxnSpPr>
          <p:spPr>
            <a:xfrm>
              <a:off x="4678737" y="2216164"/>
              <a:ext cx="0" cy="94641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BEB791-A027-D14F-A38E-C80D8C7A884E}"/>
                </a:ext>
              </a:extLst>
            </p:cNvPr>
            <p:cNvCxnSpPr>
              <a:cxnSpLocks/>
            </p:cNvCxnSpPr>
            <p:nvPr/>
          </p:nvCxnSpPr>
          <p:spPr>
            <a:xfrm>
              <a:off x="6050337" y="2208213"/>
              <a:ext cx="0" cy="946413"/>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object 10">
              <a:extLst>
                <a:ext uri="{FF2B5EF4-FFF2-40B4-BE49-F238E27FC236}">
                  <a16:creationId xmlns:a16="http://schemas.microsoft.com/office/drawing/2014/main" id="{D032C62B-6BC3-AF45-8711-CC8EA14CF419}"/>
                </a:ext>
              </a:extLst>
            </p:cNvPr>
            <p:cNvSpPr txBox="1">
              <a:spLocks noChangeAspect="1"/>
            </p:cNvSpPr>
            <p:nvPr/>
          </p:nvSpPr>
          <p:spPr>
            <a:xfrm>
              <a:off x="6118319" y="2468252"/>
              <a:ext cx="1234750" cy="632481"/>
            </a:xfrm>
            <a:prstGeom prst="rect">
              <a:avLst/>
            </a:prstGeom>
          </p:spPr>
          <p:txBody>
            <a:bodyPr vert="horz" wrap="square" lIns="0" tIns="0" rIns="0" bIns="0" rtlCol="0" anchor="t" anchorCtr="0">
              <a:spAutoFit/>
            </a:bodyPr>
            <a:lstStyle/>
            <a:p>
              <a:pPr marL="81393" algn="ctr">
                <a:lnSpc>
                  <a:spcPts val="1042"/>
                </a:lnSpc>
              </a:pPr>
              <a:r>
                <a:rPr lang="en-US" sz="800" dirty="0">
                  <a:solidFill>
                    <a:schemeClr val="bg1"/>
                  </a:solidFill>
                  <a:latin typeface="Arial" panose="020B0604020202020204" pitchFamily="34" charset="0"/>
                  <a:cs typeface="Arial" panose="020B0604020202020204" pitchFamily="34" charset="0"/>
                </a:rPr>
                <a:t>Total land area in the U.S. that is represented by Qualified Opportunity Zones; comprises 5.4% of major metro land area</a:t>
              </a:r>
              <a:endParaRPr sz="800" dirty="0">
                <a:solidFill>
                  <a:schemeClr val="bg1"/>
                </a:solidFill>
                <a:latin typeface="Arial" panose="020B0604020202020204" pitchFamily="34" charset="0"/>
                <a:cs typeface="Arial" panose="020B0604020202020204" pitchFamily="34" charset="0"/>
              </a:endParaRPr>
            </a:p>
          </p:txBody>
        </p:sp>
      </p:grpSp>
      <p:sp>
        <p:nvSpPr>
          <p:cNvPr id="42" name="Rectangle 41">
            <a:extLst>
              <a:ext uri="{FF2B5EF4-FFF2-40B4-BE49-F238E27FC236}">
                <a16:creationId xmlns:a16="http://schemas.microsoft.com/office/drawing/2014/main" id="{61D9BBE4-B591-9148-865E-A4D1EAB1F47E}"/>
              </a:ext>
            </a:extLst>
          </p:cNvPr>
          <p:cNvSpPr/>
          <p:nvPr/>
        </p:nvSpPr>
        <p:spPr>
          <a:xfrm>
            <a:off x="2032906" y="5884161"/>
            <a:ext cx="2986986" cy="461665"/>
          </a:xfrm>
          <a:prstGeom prst="rect">
            <a:avLst/>
          </a:prstGeom>
        </p:spPr>
        <p:txBody>
          <a:bodyPr wrap="square">
            <a:spAutoFit/>
          </a:bodyPr>
          <a:lstStyle/>
          <a:p>
            <a:r>
              <a:rPr lang="en-US" sz="600" baseline="30000" dirty="0">
                <a:solidFill>
                  <a:schemeClr val="bg1"/>
                </a:solidFill>
                <a:latin typeface="Arial" panose="020B0604020202020204" pitchFamily="34" charset="0"/>
                <a:cs typeface="Arial" panose="020B0604020202020204" pitchFamily="34" charset="0"/>
              </a:rPr>
              <a:t>1</a:t>
            </a:r>
            <a:r>
              <a:rPr lang="en-US" sz="600" dirty="0">
                <a:solidFill>
                  <a:schemeClr val="bg1"/>
                </a:solidFill>
                <a:latin typeface="Arial" panose="020B0604020202020204" pitchFamily="34" charset="0"/>
                <a:cs typeface="Arial" panose="020B0604020202020204" pitchFamily="34" charset="0"/>
              </a:rPr>
              <a:t> Economic Innovation Group, 2018.</a:t>
            </a:r>
          </a:p>
          <a:p>
            <a:r>
              <a:rPr lang="en-US" sz="600" baseline="30000" dirty="0">
                <a:solidFill>
                  <a:schemeClr val="bg1"/>
                </a:solidFill>
                <a:latin typeface="Arial" panose="020B0604020202020204" pitchFamily="34" charset="0"/>
                <a:cs typeface="Arial" panose="020B0604020202020204" pitchFamily="34" charset="0"/>
              </a:rPr>
              <a:t>2</a:t>
            </a:r>
            <a:r>
              <a:rPr lang="en-US" sz="600" dirty="0">
                <a:solidFill>
                  <a:schemeClr val="bg1"/>
                </a:solidFill>
                <a:latin typeface="Arial" panose="020B0604020202020204" pitchFamily="34" charset="0"/>
                <a:cs typeface="Arial" panose="020B0604020202020204" pitchFamily="34" charset="0"/>
              </a:rPr>
              <a:t> CoStar, 2019. </a:t>
            </a:r>
          </a:p>
          <a:p>
            <a:r>
              <a:rPr lang="en-US" sz="600" baseline="30000" dirty="0">
                <a:solidFill>
                  <a:schemeClr val="bg1"/>
                </a:solidFill>
                <a:latin typeface="Arial" panose="020B0604020202020204" pitchFamily="34" charset="0"/>
                <a:cs typeface="Arial" panose="020B0604020202020204" pitchFamily="34" charset="0"/>
              </a:rPr>
              <a:t>3 </a:t>
            </a:r>
            <a:r>
              <a:rPr lang="en-US" sz="600" dirty="0">
                <a:solidFill>
                  <a:schemeClr val="bg1"/>
                </a:solidFill>
                <a:latin typeface="Arial" panose="020B0604020202020204" pitchFamily="34" charset="0"/>
                <a:cs typeface="Arial" panose="020B0604020202020204" pitchFamily="34" charset="0"/>
              </a:rPr>
              <a:t>Economic Innovation Group, 2020.</a:t>
            </a:r>
          </a:p>
          <a:p>
            <a:r>
              <a:rPr lang="en-US" sz="600" baseline="30000" dirty="0">
                <a:solidFill>
                  <a:schemeClr val="bg1"/>
                </a:solidFill>
                <a:latin typeface="Arial" panose="020B0604020202020204" pitchFamily="34" charset="0"/>
                <a:cs typeface="Arial" panose="020B0604020202020204" pitchFamily="34" charset="0"/>
              </a:rPr>
              <a:t>4</a:t>
            </a:r>
            <a:r>
              <a:rPr lang="en-US" sz="600" dirty="0">
                <a:solidFill>
                  <a:schemeClr val="bg1"/>
                </a:solidFill>
                <a:latin typeface="Arial" panose="020B0604020202020204" pitchFamily="34" charset="0"/>
                <a:cs typeface="Arial" panose="020B0604020202020204" pitchFamily="34" charset="0"/>
              </a:rPr>
              <a:t> ESRI, 2018.</a:t>
            </a:r>
          </a:p>
        </p:txBody>
      </p:sp>
      <p:pic>
        <p:nvPicPr>
          <p:cNvPr id="43" name="Picture 42" descr="Map&#10;&#10;Description automatically generated with medium confidence">
            <a:extLst>
              <a:ext uri="{FF2B5EF4-FFF2-40B4-BE49-F238E27FC236}">
                <a16:creationId xmlns:a16="http://schemas.microsoft.com/office/drawing/2014/main" id="{FD2715F2-18F8-1345-AD8D-6D64E04855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25212" y="2622624"/>
            <a:ext cx="5315300" cy="3586235"/>
          </a:xfrm>
          <a:prstGeom prst="rect">
            <a:avLst/>
          </a:prstGeom>
        </p:spPr>
      </p:pic>
      <p:sp>
        <p:nvSpPr>
          <p:cNvPr id="44" name="Rectangle 43">
            <a:extLst>
              <a:ext uri="{FF2B5EF4-FFF2-40B4-BE49-F238E27FC236}">
                <a16:creationId xmlns:a16="http://schemas.microsoft.com/office/drawing/2014/main" id="{D48051B1-8D71-714C-8DE1-9565B4372649}"/>
              </a:ext>
            </a:extLst>
          </p:cNvPr>
          <p:cNvSpPr/>
          <p:nvPr/>
        </p:nvSpPr>
        <p:spPr>
          <a:xfrm>
            <a:off x="503464" y="228600"/>
            <a:ext cx="2903359"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Market Opportunity</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42083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6B7FD92B-6A80-B742-8556-EE69CA6D7264}"/>
              </a:ext>
            </a:extLst>
          </p:cNvPr>
          <p:cNvSpPr/>
          <p:nvPr/>
        </p:nvSpPr>
        <p:spPr>
          <a:xfrm>
            <a:off x="0" y="963387"/>
            <a:ext cx="12192000" cy="5585208"/>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0A4C85"/>
          </a:solidFill>
        </p:spPr>
        <p:txBody>
          <a:bodyPr wrap="square" lIns="0" tIns="0" rIns="0" bIns="0" rtlCol="0"/>
          <a:lstStyle/>
          <a:p>
            <a:endParaRPr dirty="0"/>
          </a:p>
        </p:txBody>
      </p:sp>
      <p:pic>
        <p:nvPicPr>
          <p:cNvPr id="11" name="Picture 10" descr="A picture containing sky, scene, harbor&#10;&#10;Description automatically generated">
            <a:extLst>
              <a:ext uri="{FF2B5EF4-FFF2-40B4-BE49-F238E27FC236}">
                <a16:creationId xmlns:a16="http://schemas.microsoft.com/office/drawing/2014/main" id="{0A58ACC9-2D43-F248-88C2-09BA333E4F9D}"/>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b="-163"/>
          <a:stretch/>
        </p:blipFill>
        <p:spPr>
          <a:xfrm>
            <a:off x="-1929" y="963387"/>
            <a:ext cx="12192000" cy="5585208"/>
          </a:xfrm>
          <a:prstGeom prst="rect">
            <a:avLst/>
          </a:prstGeom>
          <a:solidFill>
            <a:srgbClr val="084D86"/>
          </a:solidFill>
        </p:spPr>
      </p:pic>
      <p:sp>
        <p:nvSpPr>
          <p:cNvPr id="44" name="Rectangle 43">
            <a:extLst>
              <a:ext uri="{FF2B5EF4-FFF2-40B4-BE49-F238E27FC236}">
                <a16:creationId xmlns:a16="http://schemas.microsoft.com/office/drawing/2014/main" id="{D48051B1-8D71-714C-8DE1-9565B4372649}"/>
              </a:ext>
            </a:extLst>
          </p:cNvPr>
          <p:cNvSpPr/>
          <p:nvPr/>
        </p:nvSpPr>
        <p:spPr>
          <a:xfrm>
            <a:off x="502920" y="228601"/>
            <a:ext cx="7943400" cy="430887"/>
          </a:xfrm>
          <a:prstGeom prst="rect">
            <a:avLst/>
          </a:prstGeom>
        </p:spPr>
        <p:txBody>
          <a:bodyPr wrap="squar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Capital Invested in Qualified Opportunity Zones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20" name="Rectangle 19">
            <a:extLst>
              <a:ext uri="{FF2B5EF4-FFF2-40B4-BE49-F238E27FC236}">
                <a16:creationId xmlns:a16="http://schemas.microsoft.com/office/drawing/2014/main" id="{FD3D6C03-A9EE-0D4E-8A7A-998A237DCA1D}"/>
              </a:ext>
            </a:extLst>
          </p:cNvPr>
          <p:cNvSpPr/>
          <p:nvPr/>
        </p:nvSpPr>
        <p:spPr>
          <a:xfrm>
            <a:off x="2699657" y="1045893"/>
            <a:ext cx="7769352" cy="866904"/>
          </a:xfrm>
          <a:prstGeom prst="rect">
            <a:avLst/>
          </a:prstGeom>
        </p:spPr>
        <p:txBody>
          <a:bodyPr wrap="square">
            <a:spAutoFit/>
          </a:bodyPr>
          <a:lstStyle/>
          <a:p>
            <a:pPr>
              <a:spcAft>
                <a:spcPts val="600"/>
              </a:spcAft>
            </a:pPr>
            <a:r>
              <a:rPr lang="en-US" sz="3200" b="1" dirty="0">
                <a:solidFill>
                  <a:schemeClr val="bg1"/>
                </a:solidFill>
                <a:latin typeface="Arial Narrow" panose="020B0606020202030204" pitchFamily="34" charset="0"/>
              </a:rPr>
              <a:t>$353 BILLION</a:t>
            </a:r>
            <a:r>
              <a:rPr lang="en-US" b="1" baseline="60000" dirty="0">
                <a:solidFill>
                  <a:schemeClr val="bg1"/>
                </a:solidFill>
                <a:latin typeface="Arial Narrow" panose="020B0606020202030204" pitchFamily="34" charset="0"/>
              </a:rPr>
              <a:t>*</a:t>
            </a:r>
            <a:endParaRPr lang="en-US" baseline="60000" dirty="0">
              <a:solidFill>
                <a:schemeClr val="bg1"/>
              </a:solidFill>
              <a:latin typeface="Arial Narrow" panose="020B0606020202030204" pitchFamily="34" charset="0"/>
              <a:cs typeface="Arial" panose="020B0604020202020204" pitchFamily="34" charset="0"/>
            </a:endParaRPr>
          </a:p>
          <a:p>
            <a:pPr algn="just">
              <a:spcAft>
                <a:spcPts val="600"/>
              </a:spcAft>
            </a:pPr>
            <a:r>
              <a:rPr lang="en-US" sz="2000" baseline="30000" dirty="0">
                <a:solidFill>
                  <a:schemeClr val="bg1"/>
                </a:solidFill>
                <a:latin typeface="Arial" panose="020B0604020202020204" pitchFamily="34" charset="0"/>
                <a:cs typeface="Arial" panose="020B0604020202020204" pitchFamily="34" charset="0"/>
              </a:rPr>
              <a:t>Total investments in markets now deemed Qualified Opportunity Zones from 2016-2021</a:t>
            </a:r>
          </a:p>
        </p:txBody>
      </p:sp>
      <p:sp>
        <p:nvSpPr>
          <p:cNvPr id="21" name="Rectangle 20">
            <a:extLst>
              <a:ext uri="{FF2B5EF4-FFF2-40B4-BE49-F238E27FC236}">
                <a16:creationId xmlns:a16="http://schemas.microsoft.com/office/drawing/2014/main" id="{898EE36D-869F-A44C-B586-EBE613A07B34}"/>
              </a:ext>
            </a:extLst>
          </p:cNvPr>
          <p:cNvSpPr/>
          <p:nvPr/>
        </p:nvSpPr>
        <p:spPr>
          <a:xfrm>
            <a:off x="2733556" y="3198841"/>
            <a:ext cx="5655254" cy="307777"/>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 U.S TOTAL SALES VOLUME</a:t>
            </a:r>
            <a:r>
              <a:rPr lang="en-US" sz="1400" baseline="30000" dirty="0">
                <a:solidFill>
                  <a:schemeClr val="bg1"/>
                </a:solidFill>
                <a:latin typeface="Arial" panose="020B0604020202020204" pitchFamily="34" charset="0"/>
                <a:cs typeface="Arial" panose="020B0604020202020204" pitchFamily="34" charset="0"/>
              </a:rPr>
              <a:t>1</a:t>
            </a:r>
            <a:r>
              <a:rPr lang="en-US" sz="1400" dirty="0">
                <a:solidFill>
                  <a:schemeClr val="bg1"/>
                </a:solidFill>
                <a:latin typeface="Arial" panose="020B0604020202020204" pitchFamily="34" charset="0"/>
                <a:cs typeface="Arial" panose="020B0604020202020204" pitchFamily="34" charset="0"/>
              </a:rPr>
              <a:t> </a:t>
            </a:r>
          </a:p>
        </p:txBody>
      </p:sp>
      <p:sp>
        <p:nvSpPr>
          <p:cNvPr id="22" name="Rectangle 21">
            <a:extLst>
              <a:ext uri="{FF2B5EF4-FFF2-40B4-BE49-F238E27FC236}">
                <a16:creationId xmlns:a16="http://schemas.microsoft.com/office/drawing/2014/main" id="{45AC54D3-7266-9A4F-92D9-4F3134337362}"/>
              </a:ext>
            </a:extLst>
          </p:cNvPr>
          <p:cNvSpPr/>
          <p:nvPr/>
        </p:nvSpPr>
        <p:spPr>
          <a:xfrm>
            <a:off x="571500" y="6118359"/>
            <a:ext cx="2307224" cy="307777"/>
          </a:xfrm>
          <a:prstGeom prst="rect">
            <a:avLst/>
          </a:prstGeom>
        </p:spPr>
        <p:txBody>
          <a:bodyPr wrap="square">
            <a:spAutoFit/>
          </a:bodyPr>
          <a:lstStyle/>
          <a:p>
            <a:r>
              <a:rPr lang="en-US" sz="700" baseline="30000" dirty="0">
                <a:solidFill>
                  <a:schemeClr val="bg1"/>
                </a:solidFill>
                <a:latin typeface="Arial" panose="020B0604020202020204" pitchFamily="34" charset="0"/>
                <a:cs typeface="Arial" panose="020B0604020202020204" pitchFamily="34" charset="0"/>
              </a:rPr>
              <a:t>1</a:t>
            </a:r>
            <a:r>
              <a:rPr lang="en-US" sz="700" dirty="0">
                <a:solidFill>
                  <a:schemeClr val="bg1"/>
                </a:solidFill>
                <a:latin typeface="Arial" panose="020B0604020202020204" pitchFamily="34" charset="0"/>
                <a:cs typeface="Arial" panose="020B0604020202020204" pitchFamily="34" charset="0"/>
              </a:rPr>
              <a:t> Newmark Research.</a:t>
            </a:r>
          </a:p>
          <a:p>
            <a:r>
              <a:rPr lang="en-US" sz="700" dirty="0">
                <a:solidFill>
                  <a:schemeClr val="bg1"/>
                </a:solidFill>
                <a:latin typeface="Arial" panose="020B0604020202020204" pitchFamily="34" charset="0"/>
                <a:cs typeface="Arial" panose="020B0604020202020204" pitchFamily="34" charset="0"/>
              </a:rPr>
              <a:t>* Investments in 2021 are 1Q-3Q 2021 Annualized.</a:t>
            </a:r>
          </a:p>
        </p:txBody>
      </p:sp>
      <p:pic>
        <p:nvPicPr>
          <p:cNvPr id="23" name="Picture 22">
            <a:extLst>
              <a:ext uri="{FF2B5EF4-FFF2-40B4-BE49-F238E27FC236}">
                <a16:creationId xmlns:a16="http://schemas.microsoft.com/office/drawing/2014/main" id="{07B53C60-E9EE-4E4D-BFB3-BEF03B8A72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34942" y="3506618"/>
            <a:ext cx="6453987" cy="2640595"/>
          </a:xfrm>
          <a:prstGeom prst="rect">
            <a:avLst/>
          </a:prstGeom>
        </p:spPr>
      </p:pic>
      <p:sp>
        <p:nvSpPr>
          <p:cNvPr id="25" name="Rectangle 24">
            <a:extLst>
              <a:ext uri="{FF2B5EF4-FFF2-40B4-BE49-F238E27FC236}">
                <a16:creationId xmlns:a16="http://schemas.microsoft.com/office/drawing/2014/main" id="{7DCEB1BF-D19E-484E-BF88-C2D667D52256}"/>
              </a:ext>
            </a:extLst>
          </p:cNvPr>
          <p:cNvSpPr/>
          <p:nvPr/>
        </p:nvSpPr>
        <p:spPr>
          <a:xfrm>
            <a:off x="2733556" y="1975278"/>
            <a:ext cx="6655373" cy="969496"/>
          </a:xfrm>
          <a:prstGeom prst="rect">
            <a:avLst/>
          </a:prstGeom>
        </p:spPr>
        <p:txBody>
          <a:bodyPr wrap="square">
            <a:spAutoFit/>
          </a:bodyPr>
          <a:lstStyle/>
          <a:p>
            <a:pPr algn="just"/>
            <a:r>
              <a:rPr lang="en-US" sz="950" dirty="0">
                <a:solidFill>
                  <a:schemeClr val="bg1"/>
                </a:solidFill>
                <a:latin typeface="Arial" panose="020B0604020202020204" pitchFamily="34" charset="0"/>
                <a:cs typeface="Arial" panose="020B0604020202020204" pitchFamily="34" charset="0"/>
              </a:rPr>
              <a:t>The volume of new real estate investment in QOZs has been robust, even before the QOZ Program was enacted. Over the period from 2016 to 2021, approximately $353 billion has been invested in markets designated as QOZs, an average of $59 billion per year.* In the two years preceding the creation of the QOZ Program, $106 billion, or $53 billion per year, was invested in QOZs, demonstrating that while QOZs are lower income communities, they are often attractive places to invest capital, regardless of the tax benefits associated with the QOZ Program. The additional tax benefits afforded under the QOZ Program should continue to drive additional investment in these areas, driving continued economic growth.</a:t>
            </a:r>
          </a:p>
        </p:txBody>
      </p:sp>
    </p:spTree>
    <p:extLst>
      <p:ext uri="{BB962C8B-B14F-4D97-AF65-F5344CB8AC3E}">
        <p14:creationId xmlns:p14="http://schemas.microsoft.com/office/powerpoint/2010/main" val="822966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48051B1-8D71-714C-8DE1-9565B4372649}"/>
              </a:ext>
            </a:extLst>
          </p:cNvPr>
          <p:cNvSpPr/>
          <p:nvPr/>
        </p:nvSpPr>
        <p:spPr>
          <a:xfrm>
            <a:off x="502920" y="228600"/>
            <a:ext cx="6169381"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Intended Positive Impact of the QOZ Program</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pic>
        <p:nvPicPr>
          <p:cNvPr id="11" name="Picture 10" descr="Timeline&#10;&#10;Description automatically generated with medium confidence">
            <a:extLst>
              <a:ext uri="{FF2B5EF4-FFF2-40B4-BE49-F238E27FC236}">
                <a16:creationId xmlns:a16="http://schemas.microsoft.com/office/drawing/2014/main" id="{1B108651-8E50-1B40-9F73-4D9F952D63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5715" y="1665513"/>
            <a:ext cx="5074794" cy="4634341"/>
          </a:xfrm>
          <a:prstGeom prst="rect">
            <a:avLst/>
          </a:prstGeom>
        </p:spPr>
      </p:pic>
      <p:sp>
        <p:nvSpPr>
          <p:cNvPr id="12" name="Rectangle 11">
            <a:extLst>
              <a:ext uri="{FF2B5EF4-FFF2-40B4-BE49-F238E27FC236}">
                <a16:creationId xmlns:a16="http://schemas.microsoft.com/office/drawing/2014/main" id="{6E16FF19-6F65-1B47-A960-847A710409EE}"/>
              </a:ext>
            </a:extLst>
          </p:cNvPr>
          <p:cNvSpPr/>
          <p:nvPr/>
        </p:nvSpPr>
        <p:spPr>
          <a:xfrm>
            <a:off x="2522765" y="1007663"/>
            <a:ext cx="6881359" cy="523220"/>
          </a:xfrm>
          <a:prstGeom prst="rect">
            <a:avLst/>
          </a:prstGeom>
        </p:spPr>
        <p:txBody>
          <a:bodyPr wrap="square">
            <a:spAutoFit/>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QOFs offer an attractive tax-advantaged investment solution that may be used as a force for positive social impact and economic growth.</a:t>
            </a:r>
          </a:p>
        </p:txBody>
      </p:sp>
    </p:spTree>
    <p:extLst>
      <p:ext uri="{BB962C8B-B14F-4D97-AF65-F5344CB8AC3E}">
        <p14:creationId xmlns:p14="http://schemas.microsoft.com/office/powerpoint/2010/main" val="4228757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0"/>
            <a:ext cx="3591752"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Understanding Eligibility</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10" name="Rectangle 9">
            <a:extLst>
              <a:ext uri="{FF2B5EF4-FFF2-40B4-BE49-F238E27FC236}">
                <a16:creationId xmlns:a16="http://schemas.microsoft.com/office/drawing/2014/main" id="{F2D85118-3100-4647-BD94-AA9E912D588E}"/>
              </a:ext>
            </a:extLst>
          </p:cNvPr>
          <p:cNvSpPr/>
          <p:nvPr/>
        </p:nvSpPr>
        <p:spPr>
          <a:xfrm>
            <a:off x="7718672" y="5651864"/>
            <a:ext cx="2550724" cy="369332"/>
          </a:xfrm>
          <a:prstGeom prst="rect">
            <a:avLst/>
          </a:prstGeom>
        </p:spPr>
        <p:txBody>
          <a:bodyPr wrap="square">
            <a:spAutoFit/>
          </a:bodyPr>
          <a:lstStyle/>
          <a:p>
            <a:pPr algn="r"/>
            <a:r>
              <a:rPr lang="en-US" sz="800" dirty="0">
                <a:latin typeface="Arial" panose="020B0604020202020204" pitchFamily="34" charset="0"/>
                <a:ea typeface="Arial" panose="020B0604020202020204" pitchFamily="34" charset="0"/>
              </a:rPr>
              <a:t>See Prop. Treas. Reg. §1.1400Z-2(a)-1(b)(2)(iii).</a:t>
            </a:r>
            <a:r>
              <a:rPr lang="en-US" dirty="0"/>
              <a:t> </a:t>
            </a:r>
          </a:p>
        </p:txBody>
      </p:sp>
      <p:sp>
        <p:nvSpPr>
          <p:cNvPr id="11" name="Rectangle 10">
            <a:extLst>
              <a:ext uri="{FF2B5EF4-FFF2-40B4-BE49-F238E27FC236}">
                <a16:creationId xmlns:a16="http://schemas.microsoft.com/office/drawing/2014/main" id="{70797952-F3CA-1442-924A-8DB8B5E804C2}"/>
              </a:ext>
            </a:extLst>
          </p:cNvPr>
          <p:cNvSpPr/>
          <p:nvPr/>
        </p:nvSpPr>
        <p:spPr>
          <a:xfrm>
            <a:off x="802821" y="5781506"/>
            <a:ext cx="4190093" cy="123111"/>
          </a:xfrm>
          <a:prstGeom prst="rect">
            <a:avLst/>
          </a:prstGeom>
        </p:spPr>
        <p:txBody>
          <a:bodyPr wrap="square" lIns="0" tIns="0" rIns="0" bIns="0">
            <a:noAutofit/>
          </a:bodyPr>
          <a:lstStyle/>
          <a:p>
            <a:pPr marL="995680" algn="ctr">
              <a:spcBef>
                <a:spcPts val="475"/>
              </a:spcBef>
            </a:pPr>
            <a:r>
              <a:rPr lang="en-US" sz="800" dirty="0">
                <a:latin typeface="Arial" panose="020B0604020202020204" pitchFamily="34" charset="0"/>
                <a:ea typeface="Arial" panose="020B0604020202020204" pitchFamily="34" charset="0"/>
              </a:rPr>
              <a:t>See Prop. Treas. Reg. §1.1400Z-2(a)-1(b)(1).</a:t>
            </a:r>
          </a:p>
        </p:txBody>
      </p:sp>
      <p:grpSp>
        <p:nvGrpSpPr>
          <p:cNvPr id="5" name="Group 4">
            <a:extLst>
              <a:ext uri="{FF2B5EF4-FFF2-40B4-BE49-F238E27FC236}">
                <a16:creationId xmlns:a16="http://schemas.microsoft.com/office/drawing/2014/main" id="{A82BF757-A2AE-FE4E-B43D-29116D759E16}"/>
              </a:ext>
            </a:extLst>
          </p:cNvPr>
          <p:cNvGrpSpPr/>
          <p:nvPr/>
        </p:nvGrpSpPr>
        <p:grpSpPr>
          <a:xfrm>
            <a:off x="773492" y="1225454"/>
            <a:ext cx="5080268" cy="4407092"/>
            <a:chOff x="773492" y="1029253"/>
            <a:chExt cx="5080268" cy="4407092"/>
          </a:xfrm>
        </p:grpSpPr>
        <p:sp>
          <p:nvSpPr>
            <p:cNvPr id="6" name="Rectangle 5">
              <a:extLst>
                <a:ext uri="{FF2B5EF4-FFF2-40B4-BE49-F238E27FC236}">
                  <a16:creationId xmlns:a16="http://schemas.microsoft.com/office/drawing/2014/main" id="{B76AA566-27C4-764F-BB1C-4EDC84A859E4}"/>
                </a:ext>
              </a:extLst>
            </p:cNvPr>
            <p:cNvSpPr/>
            <p:nvPr/>
          </p:nvSpPr>
          <p:spPr>
            <a:xfrm>
              <a:off x="802821" y="1621388"/>
              <a:ext cx="5021612" cy="3814957"/>
            </a:xfrm>
            <a:prstGeom prst="rect">
              <a:avLst/>
            </a:prstGeom>
            <a:solidFill>
              <a:srgbClr val="08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67326-0C8B-7E47-8B18-5A08672A7D61}"/>
                </a:ext>
              </a:extLst>
            </p:cNvPr>
            <p:cNvSpPr/>
            <p:nvPr/>
          </p:nvSpPr>
          <p:spPr>
            <a:xfrm>
              <a:off x="1270055" y="2941411"/>
              <a:ext cx="4224510" cy="2123658"/>
            </a:xfrm>
            <a:prstGeom prst="rect">
              <a:avLst/>
            </a:prstGeom>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The proposed regulations provide that taxpayers eligible to elect gain deferral include:</a:t>
              </a:r>
            </a:p>
            <a:p>
              <a:endParaRPr lang="en-US"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Individuals</a:t>
              </a:r>
            </a:p>
            <a:p>
              <a:pPr marL="171450" indent="-17145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 Corporations (Including regulated investment companies (RICs) and real estate investment trusts (REITs)</a:t>
              </a:r>
            </a:p>
            <a:p>
              <a:pPr marL="171450" indent="-17145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Partnerships, and </a:t>
              </a:r>
            </a:p>
            <a:p>
              <a:pPr marL="171450" indent="-171450">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Certain other pass-through entities</a:t>
              </a:r>
            </a:p>
            <a:p>
              <a:pPr marL="171450" indent="-171450">
                <a:buFont typeface="Arial" panose="020B0604020202020204" pitchFamily="34" charset="0"/>
                <a:buChar char="•"/>
              </a:pPr>
              <a:endParaRPr lang="en-US" sz="1100" dirty="0">
                <a:solidFill>
                  <a:schemeClr val="bg1"/>
                </a:solidFill>
                <a:latin typeface="Arial" panose="020B0604020202020204" pitchFamily="34" charset="0"/>
                <a:cs typeface="Arial" panose="020B0604020202020204" pitchFamily="34" charset="0"/>
              </a:endParaRPr>
            </a:p>
            <a:p>
              <a:r>
                <a:rPr lang="en-US" sz="1100" dirty="0">
                  <a:solidFill>
                    <a:schemeClr val="bg1"/>
                  </a:solidFill>
                  <a:latin typeface="Arial" panose="020B0604020202020204" pitchFamily="34" charset="0"/>
                  <a:cs typeface="Arial" panose="020B0604020202020204" pitchFamily="34" charset="0"/>
                </a:rPr>
                <a:t>The first day of the 180-day period to reinvest gains into a QOF generally is the date on which the gain would be recognized for federal income tax purposes</a:t>
              </a:r>
            </a:p>
          </p:txBody>
        </p:sp>
        <p:sp>
          <p:nvSpPr>
            <p:cNvPr id="15" name="TextBox 14">
              <a:extLst>
                <a:ext uri="{FF2B5EF4-FFF2-40B4-BE49-F238E27FC236}">
                  <a16:creationId xmlns:a16="http://schemas.microsoft.com/office/drawing/2014/main" id="{14AB773F-8E82-1147-9352-3B2DE2982423}"/>
                </a:ext>
              </a:extLst>
            </p:cNvPr>
            <p:cNvSpPr txBox="1"/>
            <p:nvPr/>
          </p:nvSpPr>
          <p:spPr>
            <a:xfrm>
              <a:off x="773492" y="2143590"/>
              <a:ext cx="5080268" cy="584775"/>
            </a:xfrm>
            <a:prstGeom prst="rect">
              <a:avLst/>
            </a:prstGeom>
            <a:solidFill>
              <a:schemeClr val="bg1"/>
            </a:solidFill>
          </p:spPr>
          <p:txBody>
            <a:bodyPr wrap="square" rtlCol="0">
              <a:spAutoFit/>
            </a:bodyPr>
            <a:lstStyle/>
            <a:p>
              <a:pPr algn="ctr"/>
              <a:r>
                <a:rPr lang="en-US" sz="1600" dirty="0">
                  <a:solidFill>
                    <a:srgbClr val="002B5D"/>
                  </a:solidFill>
                  <a:latin typeface="Arial" charset="0"/>
                  <a:ea typeface="Arial" charset="0"/>
                  <a:cs typeface="Arial" charset="0"/>
                </a:rPr>
                <a:t>WHAT IS AN </a:t>
              </a:r>
            </a:p>
            <a:p>
              <a:pPr algn="ctr"/>
              <a:r>
                <a:rPr lang="en-US" sz="1600" b="1" dirty="0">
                  <a:solidFill>
                    <a:srgbClr val="002B5D"/>
                  </a:solidFill>
                  <a:latin typeface="Arial" charset="0"/>
                  <a:ea typeface="Arial" charset="0"/>
                  <a:cs typeface="Arial" charset="0"/>
                </a:rPr>
                <a:t>“ELIGIBLE” </a:t>
              </a:r>
              <a:r>
                <a:rPr lang="en-US" sz="1600" b="1" dirty="0">
                  <a:solidFill>
                    <a:srgbClr val="0078B9"/>
                  </a:solidFill>
                  <a:latin typeface="Arial" charset="0"/>
                  <a:ea typeface="Arial" charset="0"/>
                  <a:cs typeface="Arial" charset="0"/>
                </a:rPr>
                <a:t>TAXPAYER</a:t>
              </a:r>
              <a:r>
                <a:rPr lang="en-US" sz="1600" dirty="0">
                  <a:solidFill>
                    <a:srgbClr val="002B5D"/>
                  </a:solidFill>
                  <a:latin typeface="Arial" charset="0"/>
                  <a:ea typeface="Arial" charset="0"/>
                  <a:cs typeface="Arial" charset="0"/>
                </a:rPr>
                <a:t>? </a:t>
              </a:r>
            </a:p>
          </p:txBody>
        </p:sp>
        <p:grpSp>
          <p:nvGrpSpPr>
            <p:cNvPr id="3" name="Group 2">
              <a:extLst>
                <a:ext uri="{FF2B5EF4-FFF2-40B4-BE49-F238E27FC236}">
                  <a16:creationId xmlns:a16="http://schemas.microsoft.com/office/drawing/2014/main" id="{9972ACBC-DC68-E34D-98B1-55C6B90037D3}"/>
                </a:ext>
              </a:extLst>
            </p:cNvPr>
            <p:cNvGrpSpPr/>
            <p:nvPr/>
          </p:nvGrpSpPr>
          <p:grpSpPr>
            <a:xfrm>
              <a:off x="2862980" y="1029253"/>
              <a:ext cx="901292" cy="901292"/>
              <a:chOff x="2862980" y="1029253"/>
              <a:chExt cx="901292" cy="901292"/>
            </a:xfrm>
          </p:grpSpPr>
          <p:grpSp>
            <p:nvGrpSpPr>
              <p:cNvPr id="17" name="Group 16">
                <a:extLst>
                  <a:ext uri="{FF2B5EF4-FFF2-40B4-BE49-F238E27FC236}">
                    <a16:creationId xmlns:a16="http://schemas.microsoft.com/office/drawing/2014/main" id="{35D29010-6758-5A46-9791-F0473E45822E}"/>
                  </a:ext>
                </a:extLst>
              </p:cNvPr>
              <p:cNvGrpSpPr/>
              <p:nvPr/>
            </p:nvGrpSpPr>
            <p:grpSpPr>
              <a:xfrm>
                <a:off x="2862980" y="1029253"/>
                <a:ext cx="901292" cy="901292"/>
                <a:chOff x="1241632" y="1966958"/>
                <a:chExt cx="901292" cy="901292"/>
              </a:xfrm>
              <a:solidFill>
                <a:srgbClr val="002A5D"/>
              </a:solidFill>
            </p:grpSpPr>
            <p:sp>
              <p:nvSpPr>
                <p:cNvPr id="18" name="Oval 17">
                  <a:extLst>
                    <a:ext uri="{FF2B5EF4-FFF2-40B4-BE49-F238E27FC236}">
                      <a16:creationId xmlns:a16="http://schemas.microsoft.com/office/drawing/2014/main" id="{6802B31C-A680-914B-B5C8-B1123ACA65A9}"/>
                    </a:ext>
                  </a:extLst>
                </p:cNvPr>
                <p:cNvSpPr/>
                <p:nvPr/>
              </p:nvSpPr>
              <p:spPr>
                <a:xfrm>
                  <a:off x="1241632" y="1966958"/>
                  <a:ext cx="901292" cy="901292"/>
                </a:xfrm>
                <a:prstGeom prst="ellipse">
                  <a:avLst/>
                </a:prstGeom>
                <a:solidFill>
                  <a:srgbClr val="084D86"/>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E1DB350-37A2-854F-A8E4-80222810D1BE}"/>
                    </a:ext>
                  </a:extLst>
                </p:cNvPr>
                <p:cNvSpPr/>
                <p:nvPr/>
              </p:nvSpPr>
              <p:spPr>
                <a:xfrm>
                  <a:off x="1421473" y="2146799"/>
                  <a:ext cx="541611" cy="541611"/>
                </a:xfrm>
                <a:prstGeom prst="ellipse">
                  <a:avLst/>
                </a:prstGeom>
                <a:solidFill>
                  <a:schemeClr val="bg1"/>
                </a:solidFill>
                <a:ln>
                  <a:solidFill>
                    <a:srgbClr val="50B6C6"/>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DC546E03-3A0C-8047-A781-1CE16BA80D7F}"/>
                  </a:ext>
                </a:extLst>
              </p:cNvPr>
              <p:cNvGrpSpPr/>
              <p:nvPr/>
            </p:nvGrpSpPr>
            <p:grpSpPr>
              <a:xfrm>
                <a:off x="3200040" y="1400130"/>
                <a:ext cx="227171" cy="179877"/>
                <a:chOff x="2739006" y="1984483"/>
                <a:chExt cx="227171" cy="179877"/>
              </a:xfrm>
              <a:solidFill>
                <a:srgbClr val="002A5D"/>
              </a:solidFill>
            </p:grpSpPr>
            <p:cxnSp>
              <p:nvCxnSpPr>
                <p:cNvPr id="21" name="Straight Connector 20">
                  <a:extLst>
                    <a:ext uri="{FF2B5EF4-FFF2-40B4-BE49-F238E27FC236}">
                      <a16:creationId xmlns:a16="http://schemas.microsoft.com/office/drawing/2014/main" id="{C85FFEC6-99A5-8F4C-9857-E0238E512275}"/>
                    </a:ext>
                  </a:extLst>
                </p:cNvPr>
                <p:cNvCxnSpPr/>
                <p:nvPr/>
              </p:nvCxnSpPr>
              <p:spPr>
                <a:xfrm>
                  <a:off x="2739006" y="2087896"/>
                  <a:ext cx="83889" cy="76464"/>
                </a:xfrm>
                <a:prstGeom prst="line">
                  <a:avLst/>
                </a:prstGeom>
                <a:grpFill/>
                <a:ln w="25400" cap="rnd">
                  <a:solidFill>
                    <a:srgbClr val="002A5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5C7654A-BA7F-1848-9F0F-0242360CC798}"/>
                    </a:ext>
                  </a:extLst>
                </p:cNvPr>
                <p:cNvCxnSpPr/>
                <p:nvPr/>
              </p:nvCxnSpPr>
              <p:spPr>
                <a:xfrm flipV="1">
                  <a:off x="2827758" y="1984483"/>
                  <a:ext cx="138419" cy="176169"/>
                </a:xfrm>
                <a:prstGeom prst="line">
                  <a:avLst/>
                </a:prstGeom>
                <a:grpFill/>
                <a:ln w="25400" cap="rnd">
                  <a:solidFill>
                    <a:srgbClr val="002A5D"/>
                  </a:solidFill>
                </a:ln>
              </p:spPr>
              <p:style>
                <a:lnRef idx="1">
                  <a:schemeClr val="accent1"/>
                </a:lnRef>
                <a:fillRef idx="0">
                  <a:schemeClr val="accent1"/>
                </a:fillRef>
                <a:effectRef idx="0">
                  <a:schemeClr val="accent1"/>
                </a:effectRef>
                <a:fontRef idx="minor">
                  <a:schemeClr val="tx1"/>
                </a:fontRef>
              </p:style>
            </p:cxnSp>
          </p:grpSp>
        </p:grpSp>
      </p:grpSp>
      <p:grpSp>
        <p:nvGrpSpPr>
          <p:cNvPr id="29" name="Group 28"/>
          <p:cNvGrpSpPr/>
          <p:nvPr/>
        </p:nvGrpSpPr>
        <p:grpSpPr>
          <a:xfrm>
            <a:off x="6367568" y="1249098"/>
            <a:ext cx="5367962" cy="4383448"/>
            <a:chOff x="6367568" y="1249098"/>
            <a:chExt cx="5367962" cy="4383448"/>
          </a:xfrm>
        </p:grpSpPr>
        <p:sp>
          <p:nvSpPr>
            <p:cNvPr id="7" name="Rectangle 6">
              <a:extLst>
                <a:ext uri="{FF2B5EF4-FFF2-40B4-BE49-F238E27FC236}">
                  <a16:creationId xmlns:a16="http://schemas.microsoft.com/office/drawing/2014/main" id="{EB03C1F8-F282-F14B-9980-56620DB1A094}"/>
                </a:ext>
              </a:extLst>
            </p:cNvPr>
            <p:cNvSpPr/>
            <p:nvPr/>
          </p:nvSpPr>
          <p:spPr>
            <a:xfrm>
              <a:off x="6367568" y="1817589"/>
              <a:ext cx="5252932" cy="3814957"/>
            </a:xfrm>
            <a:prstGeom prst="rect">
              <a:avLst/>
            </a:prstGeom>
            <a:solidFill>
              <a:srgbClr val="08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367568" y="1249098"/>
              <a:ext cx="5367962" cy="3970258"/>
              <a:chOff x="6367568" y="1249098"/>
              <a:chExt cx="5367962" cy="3970258"/>
            </a:xfrm>
          </p:grpSpPr>
          <p:sp>
            <p:nvSpPr>
              <p:cNvPr id="8" name="Rectangle 7">
                <a:extLst>
                  <a:ext uri="{FF2B5EF4-FFF2-40B4-BE49-F238E27FC236}">
                    <a16:creationId xmlns:a16="http://schemas.microsoft.com/office/drawing/2014/main" id="{DC3713DF-282E-5D45-870E-8F654F14874B}"/>
                  </a:ext>
                </a:extLst>
              </p:cNvPr>
              <p:cNvSpPr/>
              <p:nvPr/>
            </p:nvSpPr>
            <p:spPr>
              <a:xfrm>
                <a:off x="6809014" y="4142138"/>
                <a:ext cx="4384222" cy="1077218"/>
              </a:xfrm>
              <a:prstGeom prst="rect">
                <a:avLst/>
              </a:prstGeom>
            </p:spPr>
            <p:txBody>
              <a:bodyPr wrap="square">
                <a:spAutoFit/>
              </a:bodyPr>
              <a:lstStyle/>
              <a:p>
                <a:pPr marL="171450" indent="-171450">
                  <a:spcAft>
                    <a:spcPts val="800"/>
                  </a:spcAft>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Stocks, bonds, options, hedge funds</a:t>
                </a:r>
              </a:p>
              <a:p>
                <a:pPr marL="171450" indent="-171450">
                  <a:spcAft>
                    <a:spcPts val="800"/>
                  </a:spcAft>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Primary and secondary residences</a:t>
                </a:r>
              </a:p>
              <a:p>
                <a:pPr marL="171450" indent="-171450">
                  <a:spcAft>
                    <a:spcPts val="800"/>
                  </a:spcAft>
                  <a:buFont typeface="Arial" panose="020B0604020202020204" pitchFamily="34" charset="0"/>
                  <a:buChar char="•"/>
                </a:pPr>
                <a:r>
                  <a:rPr lang="en-US" altLang="en-US" sz="1100" dirty="0">
                    <a:solidFill>
                      <a:schemeClr val="bg1"/>
                    </a:solidFill>
                    <a:latin typeface="Arial" panose="020B0604020202020204" pitchFamily="34" charset="0"/>
                    <a:ea typeface="Arial" charset="0"/>
                    <a:cs typeface="Arial" panose="020B0604020202020204" pitchFamily="34" charset="0"/>
                  </a:rPr>
                  <a:t>Businesses, machinery, </a:t>
                </a:r>
                <a:r>
                  <a:rPr lang="en-US" sz="1100" dirty="0">
                    <a:solidFill>
                      <a:schemeClr val="bg1"/>
                    </a:solidFill>
                    <a:latin typeface="Arial" panose="020B0604020202020204" pitchFamily="34" charset="0"/>
                    <a:cs typeface="Arial" panose="020B0604020202020204" pitchFamily="34" charset="0"/>
                  </a:rPr>
                  <a:t>commercial buildings</a:t>
                </a:r>
                <a:endParaRPr lang="en-US" altLang="en-US" sz="1100" dirty="0">
                  <a:solidFill>
                    <a:schemeClr val="bg1"/>
                  </a:solidFill>
                  <a:latin typeface="Arial" panose="020B0604020202020204" pitchFamily="34" charset="0"/>
                  <a:ea typeface="Arial" charset="0"/>
                  <a:cs typeface="Arial" panose="020B0604020202020204" pitchFamily="34" charset="0"/>
                </a:endParaRPr>
              </a:p>
              <a:p>
                <a:pPr marL="171450" indent="-171450">
                  <a:spcAft>
                    <a:spcPts val="800"/>
                  </a:spcAft>
                  <a:buFont typeface="Arial" panose="020B0604020202020204" pitchFamily="34" charset="0"/>
                  <a:buChar char="•"/>
                </a:pPr>
                <a:r>
                  <a:rPr lang="en-US" altLang="en-US" sz="1100" dirty="0">
                    <a:solidFill>
                      <a:schemeClr val="bg1"/>
                    </a:solidFill>
                    <a:latin typeface="Arial" panose="020B0604020202020204" pitchFamily="34" charset="0"/>
                    <a:ea typeface="Arial" charset="0"/>
                    <a:cs typeface="Arial" panose="020B0604020202020204" pitchFamily="34" charset="0"/>
                  </a:rPr>
                  <a:t>Land, livestock, art, wine, automobiles</a:t>
                </a:r>
              </a:p>
            </p:txBody>
          </p:sp>
          <p:sp>
            <p:nvSpPr>
              <p:cNvPr id="9" name="Rectangle 8">
                <a:extLst>
                  <a:ext uri="{FF2B5EF4-FFF2-40B4-BE49-F238E27FC236}">
                    <a16:creationId xmlns:a16="http://schemas.microsoft.com/office/drawing/2014/main" id="{9A00725E-F187-7441-A3D8-B429F4FC234A}"/>
                  </a:ext>
                </a:extLst>
              </p:cNvPr>
              <p:cNvSpPr/>
              <p:nvPr/>
            </p:nvSpPr>
            <p:spPr>
              <a:xfrm>
                <a:off x="6809014" y="3248838"/>
                <a:ext cx="4580165" cy="769441"/>
              </a:xfrm>
              <a:prstGeom prst="rect">
                <a:avLst/>
              </a:prstGeom>
            </p:spPr>
            <p:txBody>
              <a:bodyPr wrap="square">
                <a:spAutoFit/>
              </a:bodyPr>
              <a:lstStyle/>
              <a:p>
                <a:r>
                  <a:rPr lang="en-US" sz="1100" dirty="0">
                    <a:solidFill>
                      <a:schemeClr val="bg1"/>
                    </a:solidFill>
                    <a:latin typeface="Arial" panose="020B0604020202020204" pitchFamily="34" charset="0"/>
                    <a:cs typeface="Arial" panose="020B0604020202020204" pitchFamily="34" charset="0"/>
                  </a:rPr>
                  <a:t>Gain is eligible for deferral if it is from the sale or exchange of property with an unrelated party (not more than 20 percent common ownership) and the gain is treated as a capital gain (short-term and long term) for federal income tax purposes, including gains from:</a:t>
                </a:r>
              </a:p>
            </p:txBody>
          </p:sp>
          <p:sp>
            <p:nvSpPr>
              <p:cNvPr id="13" name="TextBox 12">
                <a:extLst>
                  <a:ext uri="{FF2B5EF4-FFF2-40B4-BE49-F238E27FC236}">
                    <a16:creationId xmlns:a16="http://schemas.microsoft.com/office/drawing/2014/main" id="{60AE8813-845B-D048-BED7-FA5B0504563B}"/>
                  </a:ext>
                </a:extLst>
              </p:cNvPr>
              <p:cNvSpPr txBox="1"/>
              <p:nvPr/>
            </p:nvSpPr>
            <p:spPr>
              <a:xfrm>
                <a:off x="6367568" y="2340864"/>
                <a:ext cx="5367962" cy="584775"/>
              </a:xfrm>
              <a:prstGeom prst="rect">
                <a:avLst/>
              </a:prstGeom>
              <a:solidFill>
                <a:schemeClr val="bg1"/>
              </a:solidFill>
            </p:spPr>
            <p:txBody>
              <a:bodyPr wrap="square" rtlCol="0">
                <a:spAutoFit/>
              </a:bodyPr>
              <a:lstStyle/>
              <a:p>
                <a:pPr algn="ctr"/>
                <a:r>
                  <a:rPr lang="en-US" sz="1600" dirty="0">
                    <a:solidFill>
                      <a:srgbClr val="002B5D"/>
                    </a:solidFill>
                    <a:latin typeface="Arial" charset="0"/>
                    <a:ea typeface="Arial" charset="0"/>
                    <a:cs typeface="Arial" charset="0"/>
                  </a:rPr>
                  <a:t>WHAT IS AN </a:t>
                </a:r>
              </a:p>
              <a:p>
                <a:pPr algn="ctr"/>
                <a:r>
                  <a:rPr lang="en-US" sz="1600" b="1" dirty="0">
                    <a:solidFill>
                      <a:srgbClr val="002B5D"/>
                    </a:solidFill>
                    <a:latin typeface="Arial" charset="0"/>
                    <a:ea typeface="Arial" charset="0"/>
                    <a:cs typeface="Arial" charset="0"/>
                  </a:rPr>
                  <a:t>“ELIGIBLE” </a:t>
                </a:r>
                <a:r>
                  <a:rPr lang="en-US" sz="1600" b="1" dirty="0">
                    <a:solidFill>
                      <a:srgbClr val="E1900F"/>
                    </a:solidFill>
                    <a:latin typeface="Arial" charset="0"/>
                    <a:ea typeface="Arial" charset="0"/>
                    <a:cs typeface="Arial" charset="0"/>
                  </a:rPr>
                  <a:t>GAIN</a:t>
                </a:r>
                <a:r>
                  <a:rPr lang="en-US" sz="1600" dirty="0">
                    <a:solidFill>
                      <a:srgbClr val="002B5D"/>
                    </a:solidFill>
                    <a:latin typeface="Arial" charset="0"/>
                    <a:ea typeface="Arial" charset="0"/>
                    <a:cs typeface="Arial" charset="0"/>
                  </a:rPr>
                  <a:t>? </a:t>
                </a:r>
              </a:p>
            </p:txBody>
          </p:sp>
          <p:grpSp>
            <p:nvGrpSpPr>
              <p:cNvPr id="2" name="Group 1">
                <a:extLst>
                  <a:ext uri="{FF2B5EF4-FFF2-40B4-BE49-F238E27FC236}">
                    <a16:creationId xmlns:a16="http://schemas.microsoft.com/office/drawing/2014/main" id="{D3EA7664-3205-134C-8E43-01AFFF93E97B}"/>
                  </a:ext>
                </a:extLst>
              </p:cNvPr>
              <p:cNvGrpSpPr/>
              <p:nvPr/>
            </p:nvGrpSpPr>
            <p:grpSpPr>
              <a:xfrm>
                <a:off x="8543388" y="1249098"/>
                <a:ext cx="901292" cy="901292"/>
                <a:chOff x="5502575" y="1724120"/>
                <a:chExt cx="901292" cy="901292"/>
              </a:xfrm>
            </p:grpSpPr>
            <p:grpSp>
              <p:nvGrpSpPr>
                <p:cNvPr id="23" name="Group 22">
                  <a:extLst>
                    <a:ext uri="{FF2B5EF4-FFF2-40B4-BE49-F238E27FC236}">
                      <a16:creationId xmlns:a16="http://schemas.microsoft.com/office/drawing/2014/main" id="{E62755B9-69DD-B448-99B0-82ECDEE5730A}"/>
                    </a:ext>
                  </a:extLst>
                </p:cNvPr>
                <p:cNvGrpSpPr/>
                <p:nvPr/>
              </p:nvGrpSpPr>
              <p:grpSpPr>
                <a:xfrm>
                  <a:off x="5502575" y="1724120"/>
                  <a:ext cx="901292" cy="901292"/>
                  <a:chOff x="1241632" y="1966958"/>
                  <a:chExt cx="901292" cy="901292"/>
                </a:xfrm>
                <a:solidFill>
                  <a:srgbClr val="084D86"/>
                </a:solidFill>
              </p:grpSpPr>
              <p:sp>
                <p:nvSpPr>
                  <p:cNvPr id="24" name="Oval 23">
                    <a:extLst>
                      <a:ext uri="{FF2B5EF4-FFF2-40B4-BE49-F238E27FC236}">
                        <a16:creationId xmlns:a16="http://schemas.microsoft.com/office/drawing/2014/main" id="{C2F7F14D-AC2D-8F41-A08D-23EE428841EA}"/>
                      </a:ext>
                    </a:extLst>
                  </p:cNvPr>
                  <p:cNvSpPr/>
                  <p:nvPr/>
                </p:nvSpPr>
                <p:spPr>
                  <a:xfrm>
                    <a:off x="1241632" y="1966958"/>
                    <a:ext cx="901292" cy="901292"/>
                  </a:xfrm>
                  <a:prstGeom prst="ellipse">
                    <a:avLst/>
                  </a:prstGeom>
                  <a:grp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p:txBody>
              </p:sp>
              <p:sp>
                <p:nvSpPr>
                  <p:cNvPr id="25" name="Oval 24">
                    <a:extLst>
                      <a:ext uri="{FF2B5EF4-FFF2-40B4-BE49-F238E27FC236}">
                        <a16:creationId xmlns:a16="http://schemas.microsoft.com/office/drawing/2014/main" id="{7852C6FC-76B6-7F46-9F76-B6550EC42D35}"/>
                      </a:ext>
                    </a:extLst>
                  </p:cNvPr>
                  <p:cNvSpPr/>
                  <p:nvPr/>
                </p:nvSpPr>
                <p:spPr>
                  <a:xfrm>
                    <a:off x="1421473" y="2146799"/>
                    <a:ext cx="541611" cy="541611"/>
                  </a:xfrm>
                  <a:prstGeom prst="ellipse">
                    <a:avLst/>
                  </a:prstGeom>
                  <a:solidFill>
                    <a:schemeClr val="bg1"/>
                  </a:solidFill>
                  <a:ln w="25400">
                    <a:solidFill>
                      <a:srgbClr val="E1900F"/>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B4612C4-0EA4-8B40-8EE4-381D7A71C487}"/>
                    </a:ext>
                  </a:extLst>
                </p:cNvPr>
                <p:cNvGrpSpPr/>
                <p:nvPr/>
              </p:nvGrpSpPr>
              <p:grpSpPr>
                <a:xfrm>
                  <a:off x="5836215" y="2092878"/>
                  <a:ext cx="227171" cy="179877"/>
                  <a:chOff x="2739006" y="1984483"/>
                  <a:chExt cx="227171" cy="179877"/>
                </a:xfrm>
                <a:solidFill>
                  <a:srgbClr val="002A5D"/>
                </a:solidFill>
              </p:grpSpPr>
              <p:cxnSp>
                <p:nvCxnSpPr>
                  <p:cNvPr id="27" name="Straight Connector 26">
                    <a:extLst>
                      <a:ext uri="{FF2B5EF4-FFF2-40B4-BE49-F238E27FC236}">
                        <a16:creationId xmlns:a16="http://schemas.microsoft.com/office/drawing/2014/main" id="{1AD1F6B8-DA6B-DE41-BE49-0E751B286EAF}"/>
                      </a:ext>
                    </a:extLst>
                  </p:cNvPr>
                  <p:cNvCxnSpPr/>
                  <p:nvPr/>
                </p:nvCxnSpPr>
                <p:spPr>
                  <a:xfrm>
                    <a:off x="2739006" y="2087896"/>
                    <a:ext cx="83889" cy="76464"/>
                  </a:xfrm>
                  <a:prstGeom prst="line">
                    <a:avLst/>
                  </a:prstGeom>
                  <a:grpFill/>
                  <a:ln w="25400" cap="rnd">
                    <a:solidFill>
                      <a:srgbClr val="002A5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1356E9-9724-BC44-B43D-B0981EA0C3B1}"/>
                      </a:ext>
                    </a:extLst>
                  </p:cNvPr>
                  <p:cNvCxnSpPr/>
                  <p:nvPr/>
                </p:nvCxnSpPr>
                <p:spPr>
                  <a:xfrm flipV="1">
                    <a:off x="2827758" y="1984483"/>
                    <a:ext cx="138419" cy="176169"/>
                  </a:xfrm>
                  <a:prstGeom prst="line">
                    <a:avLst/>
                  </a:prstGeom>
                  <a:grpFill/>
                  <a:ln w="25400" cap="rnd">
                    <a:solidFill>
                      <a:srgbClr val="002A5D"/>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313422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48051B1-8D71-714C-8DE1-9565B4372649}"/>
              </a:ext>
            </a:extLst>
          </p:cNvPr>
          <p:cNvSpPr/>
          <p:nvPr/>
        </p:nvSpPr>
        <p:spPr>
          <a:xfrm>
            <a:off x="2255472" y="684041"/>
            <a:ext cx="3203056"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Potential Tax Benefits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27" name="Rectangle 26">
            <a:extLst>
              <a:ext uri="{FF2B5EF4-FFF2-40B4-BE49-F238E27FC236}">
                <a16:creationId xmlns:a16="http://schemas.microsoft.com/office/drawing/2014/main" id="{CBE327C1-820C-4F41-B15B-B9643C007ABA}"/>
              </a:ext>
            </a:extLst>
          </p:cNvPr>
          <p:cNvSpPr/>
          <p:nvPr/>
        </p:nvSpPr>
        <p:spPr>
          <a:xfrm>
            <a:off x="4180114" y="2812515"/>
            <a:ext cx="5772150" cy="677108"/>
          </a:xfrm>
          <a:prstGeom prst="rect">
            <a:avLst/>
          </a:prstGeom>
        </p:spPr>
        <p:txBody>
          <a:bodyPr wrap="square">
            <a:spAutoFit/>
          </a:bodyPr>
          <a:lstStyle/>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If a taxpayer invests the capital gain from the sale of any property into a QOF within 180 days of recognizing the gain, taxes on such proceeds may be deferred until the earlier of December 31, 2026</a:t>
            </a:r>
            <a:r>
              <a:rPr lang="en-US" sz="1200" baseline="30000" dirty="0">
                <a:solidFill>
                  <a:schemeClr val="tx1">
                    <a:lumMod val="75000"/>
                    <a:lumOff val="25000"/>
                  </a:schemeClr>
                </a:solidFill>
                <a:latin typeface="Arial" panose="020B0604020202020204" pitchFamily="34" charset="0"/>
                <a:cs typeface="Arial" panose="020B0604020202020204" pitchFamily="34" charset="0"/>
              </a:rPr>
              <a:t>1</a:t>
            </a:r>
            <a:r>
              <a:rPr lang="en-US" sz="1200" dirty="0">
                <a:solidFill>
                  <a:schemeClr val="tx1">
                    <a:lumMod val="75000"/>
                    <a:lumOff val="25000"/>
                  </a:schemeClr>
                </a:solidFill>
                <a:latin typeface="Arial" panose="020B0604020202020204" pitchFamily="34" charset="0"/>
                <a:cs typeface="Arial" panose="020B0604020202020204" pitchFamily="34" charset="0"/>
              </a:rPr>
              <a:t> or the disposition of the QOF interest</a:t>
            </a:r>
            <a:r>
              <a:rPr lang="en-US" sz="14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28" name="Rectangle 27">
            <a:extLst>
              <a:ext uri="{FF2B5EF4-FFF2-40B4-BE49-F238E27FC236}">
                <a16:creationId xmlns:a16="http://schemas.microsoft.com/office/drawing/2014/main" id="{5257CBEB-7668-B744-A426-5DBC3DE4943B}"/>
              </a:ext>
            </a:extLst>
          </p:cNvPr>
          <p:cNvSpPr/>
          <p:nvPr/>
        </p:nvSpPr>
        <p:spPr>
          <a:xfrm>
            <a:off x="2255472" y="1245317"/>
            <a:ext cx="9365028" cy="738664"/>
          </a:xfrm>
          <a:prstGeom prst="rect">
            <a:avLst/>
          </a:prstGeom>
        </p:spPr>
        <p:txBody>
          <a:bodyPr wrap="square">
            <a:spAutoFit/>
          </a:bodyPr>
          <a:lstStyle/>
          <a:p>
            <a:pPr algn="just"/>
            <a:r>
              <a:rPr lang="en-US" sz="1400" dirty="0">
                <a:solidFill>
                  <a:schemeClr val="tx1">
                    <a:lumMod val="75000"/>
                    <a:lumOff val="25000"/>
                  </a:schemeClr>
                </a:solidFill>
                <a:latin typeface="Arial" panose="020B0604020202020204" pitchFamily="34" charset="0"/>
                <a:cs typeface="Arial" panose="020B0604020202020204" pitchFamily="34" charset="0"/>
              </a:rPr>
              <a:t>Substantial potential tax benefits may be available to investors who realize short-term or long-term capital gains from the sale of an investment and reinvest those gains into a QOF within 180 days. Gains from stocks, bonds, real estate, companies, among other assets, are eligible.</a:t>
            </a:r>
          </a:p>
        </p:txBody>
      </p:sp>
      <p:sp>
        <p:nvSpPr>
          <p:cNvPr id="29" name="TextBox 28">
            <a:extLst>
              <a:ext uri="{FF2B5EF4-FFF2-40B4-BE49-F238E27FC236}">
                <a16:creationId xmlns:a16="http://schemas.microsoft.com/office/drawing/2014/main" id="{2167387C-F8F6-0D42-8F09-D1F7B3CE3FF8}"/>
              </a:ext>
            </a:extLst>
          </p:cNvPr>
          <p:cNvSpPr txBox="1"/>
          <p:nvPr/>
        </p:nvSpPr>
        <p:spPr>
          <a:xfrm>
            <a:off x="4055473" y="2393529"/>
            <a:ext cx="3718869" cy="338554"/>
          </a:xfrm>
          <a:prstGeom prst="rect">
            <a:avLst/>
          </a:prstGeom>
          <a:noFill/>
        </p:spPr>
        <p:txBody>
          <a:bodyPr wrap="square" rtlCol="0">
            <a:spAutoFit/>
          </a:bodyPr>
          <a:lstStyle/>
          <a:p>
            <a:r>
              <a:rPr lang="en-US" sz="1600" dirty="0">
                <a:solidFill>
                  <a:srgbClr val="0078B9"/>
                </a:solidFill>
                <a:latin typeface="Arial" panose="020B0604020202020204" pitchFamily="34" charset="0"/>
                <a:cs typeface="Arial" panose="020B0604020202020204" pitchFamily="34" charset="0"/>
              </a:rPr>
              <a:t>DEFERRAL</a:t>
            </a:r>
          </a:p>
        </p:txBody>
      </p:sp>
      <p:sp>
        <p:nvSpPr>
          <p:cNvPr id="30" name="TextBox 29">
            <a:extLst>
              <a:ext uri="{FF2B5EF4-FFF2-40B4-BE49-F238E27FC236}">
                <a16:creationId xmlns:a16="http://schemas.microsoft.com/office/drawing/2014/main" id="{850BB331-E761-8143-BF06-AD050F54716B}"/>
              </a:ext>
            </a:extLst>
          </p:cNvPr>
          <p:cNvSpPr txBox="1"/>
          <p:nvPr/>
        </p:nvSpPr>
        <p:spPr>
          <a:xfrm>
            <a:off x="4064916" y="3891796"/>
            <a:ext cx="3731666" cy="338554"/>
          </a:xfrm>
          <a:prstGeom prst="rect">
            <a:avLst/>
          </a:prstGeom>
          <a:noFill/>
        </p:spPr>
        <p:txBody>
          <a:bodyPr wrap="square" rtlCol="0">
            <a:spAutoFit/>
          </a:bodyPr>
          <a:lstStyle/>
          <a:p>
            <a:r>
              <a:rPr lang="en-US" sz="1600" dirty="0">
                <a:solidFill>
                  <a:srgbClr val="0078B9"/>
                </a:solidFill>
                <a:latin typeface="Arial" panose="020B0604020202020204" pitchFamily="34" charset="0"/>
                <a:cs typeface="Arial" panose="020B0604020202020204" pitchFamily="34" charset="0"/>
              </a:rPr>
              <a:t>ELIMINATION</a:t>
            </a:r>
          </a:p>
        </p:txBody>
      </p:sp>
      <p:sp>
        <p:nvSpPr>
          <p:cNvPr id="31" name="Rectangle 30">
            <a:extLst>
              <a:ext uri="{FF2B5EF4-FFF2-40B4-BE49-F238E27FC236}">
                <a16:creationId xmlns:a16="http://schemas.microsoft.com/office/drawing/2014/main" id="{1BD42ABC-9AD7-FC40-90D8-4D384E09789B}"/>
              </a:ext>
            </a:extLst>
          </p:cNvPr>
          <p:cNvSpPr/>
          <p:nvPr/>
        </p:nvSpPr>
        <p:spPr>
          <a:xfrm>
            <a:off x="4180114" y="4236673"/>
            <a:ext cx="5772150" cy="1015663"/>
          </a:xfrm>
          <a:prstGeom prst="rect">
            <a:avLst/>
          </a:prstGeom>
        </p:spPr>
        <p:txBody>
          <a:bodyPr wrap="square">
            <a:spAutoFit/>
          </a:bodyPr>
          <a:lstStyle/>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Investors who hold their investment for at least ten years receive a step-up in basis which means they pay no tax on the appreciation of their QOF investment upon disposition or through 2047, whichever occurs first, regardless of the size of the potential profit.</a:t>
            </a:r>
            <a:r>
              <a:rPr lang="en-US" sz="120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1200" dirty="0">
                <a:solidFill>
                  <a:schemeClr val="tx1">
                    <a:lumMod val="75000"/>
                    <a:lumOff val="25000"/>
                  </a:schemeClr>
                </a:solidFill>
                <a:latin typeface="Arial" panose="020B0604020202020204" pitchFamily="34" charset="0"/>
                <a:cs typeface="Arial" panose="020B0604020202020204" pitchFamily="34" charset="0"/>
              </a:rPr>
              <a:t> In addition, the step-up in basis eliminates any depreciation recapture tax that would otherwise be owed upon sale.</a:t>
            </a:r>
          </a:p>
        </p:txBody>
      </p:sp>
      <p:sp>
        <p:nvSpPr>
          <p:cNvPr id="32" name="Rectangle 31">
            <a:extLst>
              <a:ext uri="{FF2B5EF4-FFF2-40B4-BE49-F238E27FC236}">
                <a16:creationId xmlns:a16="http://schemas.microsoft.com/office/drawing/2014/main" id="{C55A6F15-45E1-F749-A4FF-A61C7F96000C}"/>
              </a:ext>
            </a:extLst>
          </p:cNvPr>
          <p:cNvSpPr/>
          <p:nvPr/>
        </p:nvSpPr>
        <p:spPr>
          <a:xfrm>
            <a:off x="2255471" y="6209017"/>
            <a:ext cx="9486586" cy="200055"/>
          </a:xfrm>
          <a:prstGeom prst="rect">
            <a:avLst/>
          </a:prstGeom>
        </p:spPr>
        <p:txBody>
          <a:bodyPr wrap="square">
            <a:spAutoFit/>
          </a:bodyPr>
          <a:lstStyle/>
          <a:p>
            <a:r>
              <a:rPr lang="en-US" sz="700" baseline="30000" dirty="0">
                <a:solidFill>
                  <a:schemeClr val="tx1">
                    <a:lumMod val="75000"/>
                    <a:lumOff val="25000"/>
                  </a:schemeClr>
                </a:solidFill>
                <a:latin typeface="Arial" panose="020B0604020202020204" pitchFamily="34" charset="0"/>
                <a:cs typeface="Arial" panose="020B0604020202020204" pitchFamily="34" charset="0"/>
              </a:rPr>
              <a:t>2</a:t>
            </a:r>
            <a:r>
              <a:rPr lang="en-US" sz="700" dirty="0">
                <a:solidFill>
                  <a:schemeClr val="tx1">
                    <a:lumMod val="75000"/>
                    <a:lumOff val="25000"/>
                  </a:schemeClr>
                </a:solidFill>
                <a:latin typeface="Arial" panose="020B0604020202020204" pitchFamily="34" charset="0"/>
                <a:cs typeface="Arial" panose="020B0604020202020204" pitchFamily="34" charset="0"/>
              </a:rPr>
              <a:t> Assumes that the investor is a resident of a state that conforms with the QOZ Program or a no state income tax state, otherwise the investor will owe tax on any realized gain in investor’s state.</a:t>
            </a:r>
            <a:endParaRPr lang="en-US" sz="700" dirty="0">
              <a:latin typeface="Arial" panose="020B0604020202020204" pitchFamily="34" charset="0"/>
              <a:cs typeface="Arial" panose="020B0604020202020204" pitchFamily="34" charset="0"/>
            </a:endParaRPr>
          </a:p>
        </p:txBody>
      </p:sp>
      <p:pic>
        <p:nvPicPr>
          <p:cNvPr id="33" name="Picture 32" descr="Icon&#10;&#10;Description automatically generated">
            <a:extLst>
              <a:ext uri="{FF2B5EF4-FFF2-40B4-BE49-F238E27FC236}">
                <a16:creationId xmlns:a16="http://schemas.microsoft.com/office/drawing/2014/main" id="{586A3015-4E63-5743-BA0A-80563085C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8326" y="2293606"/>
            <a:ext cx="567147" cy="561360"/>
          </a:xfrm>
          <a:prstGeom prst="rect">
            <a:avLst/>
          </a:prstGeom>
        </p:spPr>
      </p:pic>
      <p:pic>
        <p:nvPicPr>
          <p:cNvPr id="34" name="Picture 33" descr="Chart, icon&#10;&#10;Description automatically generated">
            <a:extLst>
              <a:ext uri="{FF2B5EF4-FFF2-40B4-BE49-F238E27FC236}">
                <a16:creationId xmlns:a16="http://schemas.microsoft.com/office/drawing/2014/main" id="{C129A085-C8FA-2A46-A588-0A7E185F49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7769" y="3793223"/>
            <a:ext cx="567147" cy="536714"/>
          </a:xfrm>
          <a:prstGeom prst="rect">
            <a:avLst/>
          </a:prstGeom>
        </p:spPr>
      </p:pic>
      <p:pic>
        <p:nvPicPr>
          <p:cNvPr id="35" name="Picture 34">
            <a:extLst>
              <a:ext uri="{FF2B5EF4-FFF2-40B4-BE49-F238E27FC236}">
                <a16:creationId xmlns:a16="http://schemas.microsoft.com/office/drawing/2014/main" id="{BBD6C82D-B48B-8C40-B4FD-6EEBEDC5E5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2103120" cy="6489268"/>
          </a:xfrm>
          <a:prstGeom prst="rect">
            <a:avLst/>
          </a:prstGeom>
        </p:spPr>
      </p:pic>
      <p:sp>
        <p:nvSpPr>
          <p:cNvPr id="3" name="Rectangle 2">
            <a:extLst>
              <a:ext uri="{FF2B5EF4-FFF2-40B4-BE49-F238E27FC236}">
                <a16:creationId xmlns:a16="http://schemas.microsoft.com/office/drawing/2014/main" id="{80CAEBF6-73DB-A341-AC12-9610EDF4F513}"/>
              </a:ext>
            </a:extLst>
          </p:cNvPr>
          <p:cNvSpPr/>
          <p:nvPr/>
        </p:nvSpPr>
        <p:spPr>
          <a:xfrm>
            <a:off x="2255471" y="6009402"/>
            <a:ext cx="9365027" cy="200055"/>
          </a:xfrm>
          <a:prstGeom prst="rect">
            <a:avLst/>
          </a:prstGeom>
        </p:spPr>
        <p:txBody>
          <a:bodyPr wrap="square">
            <a:spAutoFit/>
          </a:bodyPr>
          <a:lstStyle/>
          <a:p>
            <a:r>
              <a:rPr lang="en-US" sz="700" baseline="30000" dirty="0">
                <a:solidFill>
                  <a:schemeClr val="tx1">
                    <a:lumMod val="75000"/>
                    <a:lumOff val="25000"/>
                  </a:schemeClr>
                </a:solidFill>
                <a:latin typeface="Arial" panose="020B0604020202020204" pitchFamily="34" charset="0"/>
                <a:cs typeface="Arial" panose="020B0604020202020204" pitchFamily="34" charset="0"/>
              </a:rPr>
              <a:t>1 </a:t>
            </a:r>
            <a:r>
              <a:rPr lang="en-US" sz="700" dirty="0">
                <a:solidFill>
                  <a:schemeClr val="tx1">
                    <a:lumMod val="75000"/>
                    <a:lumOff val="25000"/>
                  </a:schemeClr>
                </a:solidFill>
                <a:latin typeface="Arial" panose="020B0604020202020204" pitchFamily="34" charset="0"/>
                <a:cs typeface="Arial" panose="020B0604020202020204" pitchFamily="34" charset="0"/>
              </a:rPr>
              <a:t>A 10% step-up in basis was available for investments  made prior to December 31, 2021 and an additional 5% step-up in basis was available for investments made prior to December 31, 2019.</a:t>
            </a:r>
          </a:p>
        </p:txBody>
      </p:sp>
    </p:spTree>
    <p:extLst>
      <p:ext uri="{BB962C8B-B14F-4D97-AF65-F5344CB8AC3E}">
        <p14:creationId xmlns:p14="http://schemas.microsoft.com/office/powerpoint/2010/main" val="966134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bject 2">
            <a:extLst>
              <a:ext uri="{FF2B5EF4-FFF2-40B4-BE49-F238E27FC236}">
                <a16:creationId xmlns:a16="http://schemas.microsoft.com/office/drawing/2014/main" id="{634DF4FA-B29B-CE49-B769-2783E6CE4243}"/>
              </a:ext>
            </a:extLst>
          </p:cNvPr>
          <p:cNvSpPr/>
          <p:nvPr/>
        </p:nvSpPr>
        <p:spPr>
          <a:xfrm>
            <a:off x="0" y="917111"/>
            <a:ext cx="12192000" cy="5442856"/>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0A4C85"/>
          </a:solidFill>
        </p:spPr>
        <p:txBody>
          <a:bodyPr wrap="square" lIns="0" tIns="0" rIns="0" bIns="0" rtlCol="0"/>
          <a:lstStyle/>
          <a:p>
            <a:endParaRPr dirty="0"/>
          </a:p>
        </p:txBody>
      </p:sp>
      <p:pic>
        <p:nvPicPr>
          <p:cNvPr id="90" name="Picture 89" descr="Graphical user interface&#10;&#10;Description automatically generated">
            <a:extLst>
              <a:ext uri="{FF2B5EF4-FFF2-40B4-BE49-F238E27FC236}">
                <a16:creationId xmlns:a16="http://schemas.microsoft.com/office/drawing/2014/main" id="{7F16C6A3-2F92-884C-AD1F-C1C092E757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5309" y="1824711"/>
            <a:ext cx="6607629" cy="3917181"/>
          </a:xfrm>
          <a:prstGeom prst="rect">
            <a:avLst/>
          </a:prstGeom>
        </p:spPr>
      </p:pic>
      <p:sp>
        <p:nvSpPr>
          <p:cNvPr id="4" name="Rectangle 3">
            <a:extLst>
              <a:ext uri="{FF2B5EF4-FFF2-40B4-BE49-F238E27FC236}">
                <a16:creationId xmlns:a16="http://schemas.microsoft.com/office/drawing/2014/main" id="{1F147BB5-6254-FF4E-B287-660BBCBF4934}"/>
              </a:ext>
            </a:extLst>
          </p:cNvPr>
          <p:cNvSpPr/>
          <p:nvPr/>
        </p:nvSpPr>
        <p:spPr>
          <a:xfrm>
            <a:off x="502920" y="228600"/>
            <a:ext cx="7965194" cy="430887"/>
          </a:xfrm>
          <a:prstGeom prst="rect">
            <a:avLst/>
          </a:prstGeom>
        </p:spPr>
        <p:txBody>
          <a:bodyPr wrap="none" anchor="ctr" anchorCtr="0">
            <a:spAutoFit/>
          </a:bodyPr>
          <a:lstStyle/>
          <a:p>
            <a:pPr defTabSz="914400">
              <a:spcBef>
                <a:spcPct val="0"/>
              </a:spcBef>
              <a:defRPr/>
            </a:pPr>
            <a:r>
              <a:rPr lang="en-US" altLang="en-US" sz="2200" b="1" cap="all" dirty="0">
                <a:solidFill>
                  <a:srgbClr val="004B8D"/>
                </a:solidFill>
                <a:latin typeface="Arial Narrow" panose="020B0606020202030204" pitchFamily="34" charset="0"/>
                <a:cs typeface="Arial" panose="020B0604020202020204" pitchFamily="34" charset="0"/>
              </a:rPr>
              <a:t>An Opportunity for Increased After-Tax Return Potential</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87" name="Rectangle 86">
            <a:extLst>
              <a:ext uri="{FF2B5EF4-FFF2-40B4-BE49-F238E27FC236}">
                <a16:creationId xmlns:a16="http://schemas.microsoft.com/office/drawing/2014/main" id="{95548073-3B5C-2D48-B6E3-A5B4C894CFA5}"/>
              </a:ext>
            </a:extLst>
          </p:cNvPr>
          <p:cNvSpPr/>
          <p:nvPr/>
        </p:nvSpPr>
        <p:spPr>
          <a:xfrm>
            <a:off x="571500" y="2107132"/>
            <a:ext cx="4122964" cy="1954381"/>
          </a:xfrm>
          <a:prstGeom prst="rect">
            <a:avLst/>
          </a:prstGeom>
        </p:spPr>
        <p:txBody>
          <a:bodyPr wrap="square">
            <a:spAutoFit/>
          </a:bodyPr>
          <a:lstStyle/>
          <a:p>
            <a:pPr algn="just"/>
            <a:r>
              <a:rPr lang="en-US" sz="1100" dirty="0">
                <a:solidFill>
                  <a:schemeClr val="bg1"/>
                </a:solidFill>
                <a:latin typeface="Arial" panose="020B0604020202020204" pitchFamily="34" charset="0"/>
                <a:cs typeface="Arial" panose="020B0604020202020204" pitchFamily="34" charset="0"/>
              </a:rPr>
              <a:t>Two investors each sell an asset that generates a $1,000,000 long-term gain. Investor A pays capital gains taxes and invests the remaining capital in a product that generates a 10% compounded annual return over ten years and then liquidates the investment. Investor B invests the gain in a Qualified Opportunity Fund, which generates the same return over the same time period. Both investors are residents of a state that conforms with the QOZ Program and are subject to the top marginal U.S. federal income tax rate of 20% on long-term capital gains for individuals, the net investment income tax of 3.8% and a state tax of 6.2%, for a total tax liability of 30%. </a:t>
            </a:r>
          </a:p>
        </p:txBody>
      </p:sp>
      <p:sp>
        <p:nvSpPr>
          <p:cNvPr id="88" name="Rectangle 87">
            <a:extLst>
              <a:ext uri="{FF2B5EF4-FFF2-40B4-BE49-F238E27FC236}">
                <a16:creationId xmlns:a16="http://schemas.microsoft.com/office/drawing/2014/main" id="{8E9FB16D-BEEA-2344-8271-1B6E1BC94FEF}"/>
              </a:ext>
            </a:extLst>
          </p:cNvPr>
          <p:cNvSpPr/>
          <p:nvPr/>
        </p:nvSpPr>
        <p:spPr>
          <a:xfrm>
            <a:off x="571500" y="1309449"/>
            <a:ext cx="7239000" cy="369332"/>
          </a:xfrm>
          <a:prstGeom prst="rect">
            <a:avLst/>
          </a:prstGeom>
        </p:spPr>
        <p:txBody>
          <a:bodyPr wrap="square">
            <a:spAutoFit/>
          </a:bodyPr>
          <a:lstStyle/>
          <a:p>
            <a:r>
              <a:rPr lang="en-US" dirty="0">
                <a:solidFill>
                  <a:srgbClr val="DE952F"/>
                </a:solidFill>
                <a:latin typeface="Arial" panose="020B0604020202020204" pitchFamily="34" charset="0"/>
                <a:cs typeface="Arial" panose="020B0604020202020204" pitchFamily="34" charset="0"/>
              </a:rPr>
              <a:t>SCENARIO: HYPOTHETICAL AFTER-TAX VALUE</a:t>
            </a:r>
            <a:r>
              <a:rPr lang="en-US" baseline="30000" dirty="0">
                <a:solidFill>
                  <a:srgbClr val="DE952F"/>
                </a:solidFill>
                <a:latin typeface="Arial" panose="020B0604020202020204" pitchFamily="34" charset="0"/>
                <a:cs typeface="Arial" panose="020B0604020202020204" pitchFamily="34" charset="0"/>
              </a:rPr>
              <a:t>1,2,3</a:t>
            </a:r>
            <a:r>
              <a:rPr lang="en-US" dirty="0">
                <a:solidFill>
                  <a:srgbClr val="DE952F"/>
                </a:solidFill>
                <a:latin typeface="Arial" panose="020B0604020202020204" pitchFamily="34" charset="0"/>
                <a:cs typeface="Arial" panose="020B0604020202020204" pitchFamily="34" charset="0"/>
              </a:rPr>
              <a:t> </a:t>
            </a:r>
          </a:p>
        </p:txBody>
      </p:sp>
      <p:sp>
        <p:nvSpPr>
          <p:cNvPr id="89" name="Rectangle 88">
            <a:extLst>
              <a:ext uri="{FF2B5EF4-FFF2-40B4-BE49-F238E27FC236}">
                <a16:creationId xmlns:a16="http://schemas.microsoft.com/office/drawing/2014/main" id="{F8B3204D-D389-DB41-98D5-1909B027D0FB}"/>
              </a:ext>
            </a:extLst>
          </p:cNvPr>
          <p:cNvSpPr/>
          <p:nvPr/>
        </p:nvSpPr>
        <p:spPr>
          <a:xfrm>
            <a:off x="571500" y="4325056"/>
            <a:ext cx="4122964" cy="1354217"/>
          </a:xfrm>
          <a:prstGeom prst="rect">
            <a:avLst/>
          </a:prstGeom>
        </p:spPr>
        <p:txBody>
          <a:bodyPr wrap="square">
            <a:spAutoFit/>
          </a:bodyPr>
          <a:lstStyle/>
          <a:p>
            <a:pPr algn="just">
              <a:spcAft>
                <a:spcPts val="300"/>
              </a:spcAft>
            </a:pPr>
            <a:r>
              <a:rPr lang="en-US" sz="700" baseline="30000" dirty="0">
                <a:solidFill>
                  <a:schemeClr val="bg1"/>
                </a:solidFill>
                <a:latin typeface="Arial" panose="020B0604020202020204" pitchFamily="34" charset="0"/>
                <a:cs typeface="Arial" panose="020B0604020202020204" pitchFamily="34" charset="0"/>
              </a:rPr>
              <a:t>1 </a:t>
            </a:r>
            <a:r>
              <a:rPr lang="en-US" sz="700" dirty="0">
                <a:solidFill>
                  <a:schemeClr val="bg1"/>
                </a:solidFill>
                <a:latin typeface="Arial" panose="020B0604020202020204" pitchFamily="34" charset="0"/>
                <a:cs typeface="Arial" panose="020B0604020202020204" pitchFamily="34" charset="0"/>
              </a:rPr>
              <a:t>This illustration assumes the investor is subject to the top marginal U.S. federal income tax rate of 20% on long-term capital gains for individuals, the net investment income tax of 3.8% and a state tax of 6.2% for a total tax liability of 30%. No brokerage or investment advisory fees are accounted for with respect to the non-QOF example above and no distributions made on the Class C common stock, no fees due to our Manager and its affiliates and no sales commissions, deal manager fees and non-accountable diligence and marketing allowances due to our Managing Broker-Dealer and its affiliates are accounted for with respect to the QOF example.</a:t>
            </a:r>
          </a:p>
          <a:p>
            <a:pPr algn="just">
              <a:spcAft>
                <a:spcPts val="300"/>
              </a:spcAft>
            </a:pPr>
            <a:r>
              <a:rPr lang="en-US" sz="700" baseline="30000" dirty="0">
                <a:solidFill>
                  <a:schemeClr val="bg1"/>
                </a:solidFill>
                <a:latin typeface="Arial" panose="020B0604020202020204" pitchFamily="34" charset="0"/>
                <a:cs typeface="Arial" panose="020B0604020202020204" pitchFamily="34" charset="0"/>
              </a:rPr>
              <a:t>2 </a:t>
            </a:r>
            <a:r>
              <a:rPr lang="en-US" sz="700" dirty="0">
                <a:solidFill>
                  <a:schemeClr val="bg1"/>
                </a:solidFill>
                <a:latin typeface="Arial" panose="020B0604020202020204" pitchFamily="34" charset="0"/>
                <a:cs typeface="Arial" panose="020B0604020202020204" pitchFamily="34" charset="0"/>
              </a:rPr>
              <a:t>This assumes that the QOF investor is a resident of a state that conforms with the QOZ Program.</a:t>
            </a:r>
          </a:p>
          <a:p>
            <a:pPr algn="just">
              <a:spcAft>
                <a:spcPts val="300"/>
              </a:spcAft>
            </a:pPr>
            <a:r>
              <a:rPr lang="en-US" sz="700" baseline="30000" dirty="0">
                <a:solidFill>
                  <a:schemeClr val="bg1"/>
                </a:solidFill>
                <a:latin typeface="Arial" panose="020B0604020202020204" pitchFamily="34" charset="0"/>
                <a:cs typeface="Arial" panose="020B0604020202020204" pitchFamily="34" charset="0"/>
              </a:rPr>
              <a:t>3 </a:t>
            </a:r>
            <a:r>
              <a:rPr lang="en-US" sz="700" dirty="0">
                <a:solidFill>
                  <a:schemeClr val="bg1"/>
                </a:solidFill>
                <a:latin typeface="Arial" panose="020B0604020202020204" pitchFamily="34" charset="0"/>
                <a:cs typeface="Arial" panose="020B0604020202020204" pitchFamily="34" charset="0"/>
              </a:rPr>
              <a:t>Assumes that the investor has no capital losses to reduce such capital gain and refers to the inclusion of the original, invested capital gains in such investor’s taxable income on December 31, 2026.</a:t>
            </a:r>
          </a:p>
        </p:txBody>
      </p:sp>
    </p:spTree>
    <p:extLst>
      <p:ext uri="{BB962C8B-B14F-4D97-AF65-F5344CB8AC3E}">
        <p14:creationId xmlns:p14="http://schemas.microsoft.com/office/powerpoint/2010/main" val="4005058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1"/>
            <a:ext cx="4014945" cy="430887"/>
          </a:xfrm>
          <a:prstGeom prst="rect">
            <a:avLst/>
          </a:prstGeom>
        </p:spPr>
        <p:txBody>
          <a:bodyPr wrap="none" anchor="ctr" anchorCtr="0">
            <a:spAutoFit/>
          </a:bodyPr>
          <a:lstStyle/>
          <a:p>
            <a:pPr defTabSz="914400">
              <a:spcBef>
                <a:spcPct val="0"/>
              </a:spcBef>
              <a:defRPr/>
            </a:pPr>
            <a:r>
              <a:rPr lang="en-US" altLang="en-US" sz="2200" b="1" cap="all" dirty="0">
                <a:solidFill>
                  <a:srgbClr val="004B8D"/>
                </a:solidFill>
                <a:latin typeface="Arial Narrow" panose="020B0606020202030204" pitchFamily="34" charset="0"/>
                <a:cs typeface="Arial" panose="020B0604020202020204" pitchFamily="34" charset="0"/>
              </a:rPr>
              <a:t>Quantifying the Tax Benefits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23" name="object 2">
            <a:extLst>
              <a:ext uri="{FF2B5EF4-FFF2-40B4-BE49-F238E27FC236}">
                <a16:creationId xmlns:a16="http://schemas.microsoft.com/office/drawing/2014/main" id="{5A92A563-0CF2-F84E-81B5-3B43F2E763A8}"/>
              </a:ext>
            </a:extLst>
          </p:cNvPr>
          <p:cNvSpPr/>
          <p:nvPr/>
        </p:nvSpPr>
        <p:spPr>
          <a:xfrm>
            <a:off x="1" y="1045029"/>
            <a:ext cx="12192000" cy="5249635"/>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0A4C85"/>
          </a:solidFill>
        </p:spPr>
        <p:txBody>
          <a:bodyPr wrap="square" lIns="0" tIns="0" rIns="0" bIns="0" rtlCol="0"/>
          <a:lstStyle/>
          <a:p>
            <a:endParaRPr dirty="0"/>
          </a:p>
        </p:txBody>
      </p:sp>
      <p:sp>
        <p:nvSpPr>
          <p:cNvPr id="24" name="Rectangle 23">
            <a:extLst>
              <a:ext uri="{FF2B5EF4-FFF2-40B4-BE49-F238E27FC236}">
                <a16:creationId xmlns:a16="http://schemas.microsoft.com/office/drawing/2014/main" id="{2313242D-12DC-1A46-B743-FB122CEF67C4}"/>
              </a:ext>
            </a:extLst>
          </p:cNvPr>
          <p:cNvSpPr/>
          <p:nvPr/>
        </p:nvSpPr>
        <p:spPr>
          <a:xfrm>
            <a:off x="624568" y="5475828"/>
            <a:ext cx="10942864" cy="707886"/>
          </a:xfrm>
          <a:prstGeom prst="rect">
            <a:avLst/>
          </a:prstGeom>
        </p:spPr>
        <p:txBody>
          <a:bodyPr wrap="square">
            <a:spAutoFit/>
          </a:bodyPr>
          <a:lstStyle/>
          <a:p>
            <a:pPr>
              <a:spcAft>
                <a:spcPts val="300"/>
              </a:spcAft>
            </a:pPr>
            <a:r>
              <a:rPr lang="en-US" sz="700" baseline="30000" dirty="0">
                <a:solidFill>
                  <a:schemeClr val="bg1"/>
                </a:solidFill>
                <a:latin typeface="Arial" panose="020B0604020202020204" pitchFamily="34" charset="0"/>
                <a:cs typeface="Arial" panose="020B0604020202020204" pitchFamily="34" charset="0"/>
              </a:rPr>
              <a:t>1</a:t>
            </a:r>
            <a:r>
              <a:rPr lang="en-US" sz="700" dirty="0">
                <a:solidFill>
                  <a:schemeClr val="bg1"/>
                </a:solidFill>
                <a:latin typeface="Arial" panose="020B0604020202020204" pitchFamily="34" charset="0"/>
                <a:cs typeface="Arial" panose="020B0604020202020204" pitchFamily="34" charset="0"/>
              </a:rPr>
              <a:t>This illustration assumes the investor is subject to the top marginal U.S. federal income tax rate of 20% on long-term capital gains for individuals, the net investment income tax of 3.8% and a state tax of 6.2% for a total tax liability of 30%. No brokerage or investment advisory fees are accounted for with respect to the non-QOF example above and no distributions made on the Class C common stock, no fees due to our Manager and its affiliates and no sales commissions, deal manager fees and non-accountable diligence and marketing allowances due to our Managing Broker-Dealer and its affiliates are accounted for with respect to the QOF example.</a:t>
            </a:r>
          </a:p>
          <a:p>
            <a:pPr>
              <a:spcAft>
                <a:spcPts val="300"/>
              </a:spcAft>
            </a:pPr>
            <a:r>
              <a:rPr lang="en-US" sz="700" baseline="30000" dirty="0">
                <a:solidFill>
                  <a:schemeClr val="bg1"/>
                </a:solidFill>
                <a:latin typeface="Arial" panose="020B0604020202020204" pitchFamily="34" charset="0"/>
                <a:cs typeface="Arial" panose="020B0604020202020204" pitchFamily="34" charset="0"/>
              </a:rPr>
              <a:t>2 </a:t>
            </a:r>
            <a:r>
              <a:rPr lang="en-US" sz="700" dirty="0">
                <a:solidFill>
                  <a:schemeClr val="bg1"/>
                </a:solidFill>
                <a:latin typeface="Arial" panose="020B0604020202020204" pitchFamily="34" charset="0"/>
                <a:cs typeface="Arial" panose="020B0604020202020204" pitchFamily="34" charset="0"/>
              </a:rPr>
              <a:t>This assumes that the QOF investor is a resident of a state that conforms with the QOZ Program.</a:t>
            </a:r>
          </a:p>
          <a:p>
            <a:pPr>
              <a:spcAft>
                <a:spcPts val="300"/>
              </a:spcAft>
            </a:pPr>
            <a:r>
              <a:rPr lang="en-US" sz="700" baseline="30000" dirty="0">
                <a:solidFill>
                  <a:schemeClr val="bg1"/>
                </a:solidFill>
                <a:latin typeface="Arial" panose="020B0604020202020204" pitchFamily="34" charset="0"/>
                <a:cs typeface="Arial" panose="020B0604020202020204" pitchFamily="34" charset="0"/>
              </a:rPr>
              <a:t>3 </a:t>
            </a:r>
            <a:r>
              <a:rPr lang="en-US" sz="700" dirty="0">
                <a:solidFill>
                  <a:schemeClr val="bg1"/>
                </a:solidFill>
                <a:latin typeface="Arial" panose="020B0604020202020204" pitchFamily="34" charset="0"/>
                <a:cs typeface="Arial" panose="020B0604020202020204" pitchFamily="34" charset="0"/>
              </a:rPr>
              <a:t>Assumes that the investor has no capital losses to reduce such capital gain and refers to the inclusion of the original, invested capital gains in such investor’s taxable income on December 31, 2026.</a:t>
            </a:r>
          </a:p>
        </p:txBody>
      </p:sp>
      <p:pic>
        <p:nvPicPr>
          <p:cNvPr id="25" name="Picture 24" descr="Graphical user interface&#10;&#10;Description automatically generated">
            <a:extLst>
              <a:ext uri="{FF2B5EF4-FFF2-40B4-BE49-F238E27FC236}">
                <a16:creationId xmlns:a16="http://schemas.microsoft.com/office/drawing/2014/main" id="{D834267A-D15E-6F47-A448-B8E7FCA520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0179" y="1574916"/>
            <a:ext cx="10807253" cy="3259678"/>
          </a:xfrm>
          <a:prstGeom prst="rect">
            <a:avLst/>
          </a:prstGeom>
        </p:spPr>
      </p:pic>
    </p:spTree>
    <p:extLst>
      <p:ext uri="{BB962C8B-B14F-4D97-AF65-F5344CB8AC3E}">
        <p14:creationId xmlns:p14="http://schemas.microsoft.com/office/powerpoint/2010/main" val="581623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C434532-9AD8-5B40-8D9E-2EE084CA96E3}"/>
              </a:ext>
            </a:extLst>
          </p:cNvPr>
          <p:cNvSpPr/>
          <p:nvPr/>
        </p:nvSpPr>
        <p:spPr>
          <a:xfrm>
            <a:off x="7403318" y="1672040"/>
            <a:ext cx="3475753" cy="41525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60" name="Rectangle 59">
            <a:extLst>
              <a:ext uri="{FF2B5EF4-FFF2-40B4-BE49-F238E27FC236}">
                <a16:creationId xmlns:a16="http://schemas.microsoft.com/office/drawing/2014/main" id="{6C434532-9AD8-5B40-8D9E-2EE084CA96E3}"/>
              </a:ext>
            </a:extLst>
          </p:cNvPr>
          <p:cNvSpPr/>
          <p:nvPr/>
        </p:nvSpPr>
        <p:spPr>
          <a:xfrm>
            <a:off x="1244525" y="1661070"/>
            <a:ext cx="3293055" cy="41492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4" name="Rectangle 3">
            <a:extLst>
              <a:ext uri="{FF2B5EF4-FFF2-40B4-BE49-F238E27FC236}">
                <a16:creationId xmlns:a16="http://schemas.microsoft.com/office/drawing/2014/main" id="{1F147BB5-6254-FF4E-B287-660BBCBF4934}"/>
              </a:ext>
            </a:extLst>
          </p:cNvPr>
          <p:cNvSpPr/>
          <p:nvPr/>
        </p:nvSpPr>
        <p:spPr>
          <a:xfrm>
            <a:off x="502920" y="228600"/>
            <a:ext cx="5698671" cy="430887"/>
          </a:xfrm>
          <a:prstGeom prst="rect">
            <a:avLst/>
          </a:prstGeom>
        </p:spPr>
        <p:txBody>
          <a:bodyPr wrap="square" anchor="ctr" anchorCtr="0">
            <a:spAutoFit/>
          </a:bodyPr>
          <a:lstStyle/>
          <a:p>
            <a:pPr defTabSz="914400">
              <a:spcBef>
                <a:spcPct val="0"/>
              </a:spcBef>
              <a:defRPr/>
            </a:pPr>
            <a:r>
              <a:rPr lang="en-US" sz="2200" b="1" cap="all" dirty="0">
                <a:solidFill>
                  <a:srgbClr val="084D86"/>
                </a:solidFill>
                <a:latin typeface="Arial Narrow" panose="020B0606020202030204" pitchFamily="34" charset="0"/>
                <a:cs typeface="Arial" panose="020B0604020202020204" pitchFamily="34" charset="0"/>
              </a:rPr>
              <a:t>A Comparison of 1031 Exchanges and QOFs</a:t>
            </a:r>
            <a:endParaRPr lang="en-US" altLang="en-US" sz="2200" b="1" cap="all" dirty="0">
              <a:solidFill>
                <a:srgbClr val="084D86"/>
              </a:solidFill>
              <a:latin typeface="Arial Narrow" panose="020B060602020203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9E32D026-E22D-D74C-9677-7344C852FCD6}"/>
              </a:ext>
            </a:extLst>
          </p:cNvPr>
          <p:cNvSpPr>
            <a:spLocks noChangeAspect="1"/>
          </p:cNvSpPr>
          <p:nvPr/>
        </p:nvSpPr>
        <p:spPr>
          <a:xfrm>
            <a:off x="4537580" y="1661494"/>
            <a:ext cx="2877016" cy="4003254"/>
          </a:xfrm>
          <a:prstGeom prst="rect">
            <a:avLst/>
          </a:prstGeom>
          <a:solidFill>
            <a:srgbClr val="1E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B81F1EF-5DF1-444A-90E0-EEE767989937}"/>
              </a:ext>
            </a:extLst>
          </p:cNvPr>
          <p:cNvCxnSpPr>
            <a:cxnSpLocks noChangeAspect="1"/>
          </p:cNvCxnSpPr>
          <p:nvPr/>
        </p:nvCxnSpPr>
        <p:spPr>
          <a:xfrm>
            <a:off x="3989705" y="2227905"/>
            <a:ext cx="5623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F4BEE2-3A34-3245-A739-09C59FC20400}"/>
              </a:ext>
            </a:extLst>
          </p:cNvPr>
          <p:cNvCxnSpPr>
            <a:cxnSpLocks noChangeAspect="1"/>
          </p:cNvCxnSpPr>
          <p:nvPr/>
        </p:nvCxnSpPr>
        <p:spPr>
          <a:xfrm>
            <a:off x="7110857" y="2240605"/>
            <a:ext cx="566928"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6BAF1E-02FE-AA49-AFA5-CCBC89B54FEB}"/>
              </a:ext>
            </a:extLst>
          </p:cNvPr>
          <p:cNvCxnSpPr>
            <a:cxnSpLocks noChangeAspect="1"/>
          </p:cNvCxnSpPr>
          <p:nvPr/>
        </p:nvCxnSpPr>
        <p:spPr>
          <a:xfrm>
            <a:off x="3989705" y="2713730"/>
            <a:ext cx="5623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F9C604-F5A5-4B43-BDF5-D362440B56DB}"/>
              </a:ext>
            </a:extLst>
          </p:cNvPr>
          <p:cNvCxnSpPr>
            <a:cxnSpLocks noChangeAspect="1"/>
          </p:cNvCxnSpPr>
          <p:nvPr/>
        </p:nvCxnSpPr>
        <p:spPr>
          <a:xfrm>
            <a:off x="3992753" y="3254364"/>
            <a:ext cx="5623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D69AF94-CCD4-A343-AB5A-9024474BDC03}"/>
              </a:ext>
            </a:extLst>
          </p:cNvPr>
          <p:cNvCxnSpPr>
            <a:cxnSpLocks noChangeAspect="1"/>
          </p:cNvCxnSpPr>
          <p:nvPr/>
        </p:nvCxnSpPr>
        <p:spPr>
          <a:xfrm>
            <a:off x="3989705" y="3909402"/>
            <a:ext cx="562356"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A4323DA2-D036-1848-A690-9E889066D599}"/>
              </a:ext>
            </a:extLst>
          </p:cNvPr>
          <p:cNvGrpSpPr>
            <a:grpSpLocks/>
          </p:cNvGrpSpPr>
          <p:nvPr/>
        </p:nvGrpSpPr>
        <p:grpSpPr>
          <a:xfrm>
            <a:off x="1398131" y="2062956"/>
            <a:ext cx="9480941" cy="500651"/>
            <a:chOff x="1666317" y="2074128"/>
            <a:chExt cx="9480941" cy="500651"/>
          </a:xfrm>
        </p:grpSpPr>
        <p:sp>
          <p:nvSpPr>
            <p:cNvPr id="21" name="Rectangle 20">
              <a:extLst>
                <a:ext uri="{FF2B5EF4-FFF2-40B4-BE49-F238E27FC236}">
                  <a16:creationId xmlns:a16="http://schemas.microsoft.com/office/drawing/2014/main" id="{9A4D3C65-617B-8C4D-B6A1-17B8992F94D9}"/>
                </a:ext>
              </a:extLst>
            </p:cNvPr>
            <p:cNvSpPr>
              <a:spLocks noChangeAspect="1"/>
            </p:cNvSpPr>
            <p:nvPr/>
          </p:nvSpPr>
          <p:spPr>
            <a:xfrm>
              <a:off x="1666317" y="2074128"/>
              <a:ext cx="3008794" cy="50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Real estate held for investment purposes.</a:t>
              </a:r>
            </a:p>
          </p:txBody>
        </p:sp>
        <p:sp>
          <p:nvSpPr>
            <p:cNvPr id="22" name="Rectangle 21">
              <a:extLst>
                <a:ext uri="{FF2B5EF4-FFF2-40B4-BE49-F238E27FC236}">
                  <a16:creationId xmlns:a16="http://schemas.microsoft.com/office/drawing/2014/main" id="{FA50FD5C-756D-D942-9953-787CD20616D0}"/>
                </a:ext>
              </a:extLst>
            </p:cNvPr>
            <p:cNvSpPr>
              <a:spLocks noChangeAspect="1"/>
            </p:cNvSpPr>
            <p:nvPr/>
          </p:nvSpPr>
          <p:spPr>
            <a:xfrm>
              <a:off x="8101163" y="2074128"/>
              <a:ext cx="3046095" cy="50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00" dirty="0">
                  <a:solidFill>
                    <a:schemeClr val="tx1">
                      <a:lumMod val="75000"/>
                      <a:lumOff val="25000"/>
                    </a:schemeClr>
                  </a:solidFill>
                  <a:latin typeface="Arial" panose="020B0604020202020204" pitchFamily="34" charset="0"/>
                  <a:cs typeface="Arial" panose="020B0604020202020204" pitchFamily="34" charset="0"/>
                </a:rPr>
                <a:t>Any investment including stocks, bonds, real estate, collectables, partnership interests, etc.</a:t>
              </a:r>
            </a:p>
          </p:txBody>
        </p:sp>
      </p:grpSp>
      <p:grpSp>
        <p:nvGrpSpPr>
          <p:cNvPr id="144" name="Group 143">
            <a:extLst>
              <a:ext uri="{FF2B5EF4-FFF2-40B4-BE49-F238E27FC236}">
                <a16:creationId xmlns:a16="http://schemas.microsoft.com/office/drawing/2014/main" id="{13074AA8-8212-5C4F-B16C-BCC004CB5E01}"/>
              </a:ext>
            </a:extLst>
          </p:cNvPr>
          <p:cNvGrpSpPr>
            <a:grpSpLocks/>
          </p:cNvGrpSpPr>
          <p:nvPr/>
        </p:nvGrpSpPr>
        <p:grpSpPr>
          <a:xfrm>
            <a:off x="1398131" y="2558637"/>
            <a:ext cx="9480941" cy="507708"/>
            <a:chOff x="1666317" y="2569809"/>
            <a:chExt cx="9480941" cy="507708"/>
          </a:xfrm>
        </p:grpSpPr>
        <p:sp>
          <p:nvSpPr>
            <p:cNvPr id="27" name="Rectangle 26">
              <a:extLst>
                <a:ext uri="{FF2B5EF4-FFF2-40B4-BE49-F238E27FC236}">
                  <a16:creationId xmlns:a16="http://schemas.microsoft.com/office/drawing/2014/main" id="{E1CDC3DF-AE60-6F45-8525-88A00D6124C4}"/>
                </a:ext>
              </a:extLst>
            </p:cNvPr>
            <p:cNvSpPr>
              <a:spLocks noChangeAspect="1"/>
            </p:cNvSpPr>
            <p:nvPr/>
          </p:nvSpPr>
          <p:spPr>
            <a:xfrm>
              <a:off x="1666317" y="2569809"/>
              <a:ext cx="3008792" cy="507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Principal and capital gains of the real estate sale.</a:t>
              </a:r>
            </a:p>
          </p:txBody>
        </p:sp>
        <p:sp>
          <p:nvSpPr>
            <p:cNvPr id="28" name="Rectangle 27">
              <a:extLst>
                <a:ext uri="{FF2B5EF4-FFF2-40B4-BE49-F238E27FC236}">
                  <a16:creationId xmlns:a16="http://schemas.microsoft.com/office/drawing/2014/main" id="{00259C7B-3D2B-6C4D-867D-ECC66F578B2C}"/>
                </a:ext>
              </a:extLst>
            </p:cNvPr>
            <p:cNvSpPr>
              <a:spLocks noChangeAspect="1"/>
            </p:cNvSpPr>
            <p:nvPr/>
          </p:nvSpPr>
          <p:spPr>
            <a:xfrm>
              <a:off x="8101163" y="2569809"/>
              <a:ext cx="3046095" cy="507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00" dirty="0">
                  <a:solidFill>
                    <a:schemeClr val="tx1">
                      <a:lumMod val="75000"/>
                      <a:lumOff val="25000"/>
                    </a:schemeClr>
                  </a:solidFill>
                  <a:latin typeface="Arial" panose="020B0604020202020204" pitchFamily="34" charset="0"/>
                  <a:cs typeface="Arial" panose="020B0604020202020204" pitchFamily="34" charset="0"/>
                </a:rPr>
                <a:t>Capital gains only (principal not required).</a:t>
              </a:r>
            </a:p>
          </p:txBody>
        </p:sp>
      </p:grpSp>
      <p:grpSp>
        <p:nvGrpSpPr>
          <p:cNvPr id="143" name="Group 142">
            <a:extLst>
              <a:ext uri="{FF2B5EF4-FFF2-40B4-BE49-F238E27FC236}">
                <a16:creationId xmlns:a16="http://schemas.microsoft.com/office/drawing/2014/main" id="{059D33C9-0F3B-B84C-9185-4B774DF44FC3}"/>
              </a:ext>
            </a:extLst>
          </p:cNvPr>
          <p:cNvGrpSpPr>
            <a:grpSpLocks/>
          </p:cNvGrpSpPr>
          <p:nvPr/>
        </p:nvGrpSpPr>
        <p:grpSpPr>
          <a:xfrm>
            <a:off x="1398129" y="3071037"/>
            <a:ext cx="9314473" cy="594792"/>
            <a:chOff x="1666315" y="3082209"/>
            <a:chExt cx="9314473" cy="594792"/>
          </a:xfrm>
        </p:grpSpPr>
        <p:sp>
          <p:nvSpPr>
            <p:cNvPr id="33" name="Rectangle 32">
              <a:extLst>
                <a:ext uri="{FF2B5EF4-FFF2-40B4-BE49-F238E27FC236}">
                  <a16:creationId xmlns:a16="http://schemas.microsoft.com/office/drawing/2014/main" id="{95A2106F-DF0B-5147-8A88-E6383C6E07A0}"/>
                </a:ext>
              </a:extLst>
            </p:cNvPr>
            <p:cNvSpPr>
              <a:spLocks noChangeAspect="1"/>
            </p:cNvSpPr>
            <p:nvPr/>
          </p:nvSpPr>
          <p:spPr>
            <a:xfrm>
              <a:off x="1666315" y="3082209"/>
              <a:ext cx="3008794" cy="507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Real property without location restrictions.</a:t>
              </a:r>
            </a:p>
          </p:txBody>
        </p:sp>
        <p:sp>
          <p:nvSpPr>
            <p:cNvPr id="34" name="Rectangle 33">
              <a:extLst>
                <a:ext uri="{FF2B5EF4-FFF2-40B4-BE49-F238E27FC236}">
                  <a16:creationId xmlns:a16="http://schemas.microsoft.com/office/drawing/2014/main" id="{D7E6AF95-AADA-7340-9782-95CC0D927E2E}"/>
                </a:ext>
              </a:extLst>
            </p:cNvPr>
            <p:cNvSpPr>
              <a:spLocks noChangeAspect="1"/>
            </p:cNvSpPr>
            <p:nvPr/>
          </p:nvSpPr>
          <p:spPr>
            <a:xfrm>
              <a:off x="8101162" y="3169293"/>
              <a:ext cx="2879626" cy="507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00" dirty="0">
                  <a:solidFill>
                    <a:srgbClr val="404040"/>
                  </a:solidFill>
                  <a:latin typeface="Arial" panose="020B0604020202020204" pitchFamily="34" charset="0"/>
                  <a:cs typeface="Arial" panose="020B0604020202020204" pitchFamily="34" charset="0"/>
                </a:rPr>
                <a:t>Generally includes commercial real estate, housing, infrastructure and businesses within an OZ.</a:t>
              </a:r>
            </a:p>
          </p:txBody>
        </p:sp>
      </p:grpSp>
      <p:grpSp>
        <p:nvGrpSpPr>
          <p:cNvPr id="142" name="Group 141">
            <a:extLst>
              <a:ext uri="{FF2B5EF4-FFF2-40B4-BE49-F238E27FC236}">
                <a16:creationId xmlns:a16="http://schemas.microsoft.com/office/drawing/2014/main" id="{3DA02FFF-9128-444A-A365-701A1F981F19}"/>
              </a:ext>
            </a:extLst>
          </p:cNvPr>
          <p:cNvGrpSpPr>
            <a:grpSpLocks/>
          </p:cNvGrpSpPr>
          <p:nvPr/>
        </p:nvGrpSpPr>
        <p:grpSpPr>
          <a:xfrm>
            <a:off x="1398129" y="3680830"/>
            <a:ext cx="9311864" cy="746961"/>
            <a:chOff x="1666315" y="3692002"/>
            <a:chExt cx="9311864" cy="746961"/>
          </a:xfrm>
        </p:grpSpPr>
        <p:sp>
          <p:nvSpPr>
            <p:cNvPr id="39" name="Rectangle 38">
              <a:extLst>
                <a:ext uri="{FF2B5EF4-FFF2-40B4-BE49-F238E27FC236}">
                  <a16:creationId xmlns:a16="http://schemas.microsoft.com/office/drawing/2014/main" id="{0977CE40-A37A-B746-BEB5-500570711FDC}"/>
                </a:ext>
              </a:extLst>
            </p:cNvPr>
            <p:cNvSpPr>
              <a:spLocks noChangeAspect="1"/>
            </p:cNvSpPr>
            <p:nvPr/>
          </p:nvSpPr>
          <p:spPr>
            <a:xfrm>
              <a:off x="1666315" y="3692002"/>
              <a:ext cx="3008794" cy="74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Must identify a replacement property within </a:t>
              </a:r>
              <a:br>
                <a:rPr lang="en-US" sz="1000" dirty="0">
                  <a:solidFill>
                    <a:schemeClr val="tx1">
                      <a:lumMod val="75000"/>
                      <a:lumOff val="25000"/>
                    </a:schemeClr>
                  </a:solidFill>
                  <a:latin typeface="Arial" panose="020B0604020202020204" pitchFamily="34" charset="0"/>
                  <a:cs typeface="Arial" panose="020B0604020202020204" pitchFamily="34" charset="0"/>
                </a:rPr>
              </a:br>
              <a:r>
                <a:rPr lang="en-US" sz="1000" dirty="0">
                  <a:solidFill>
                    <a:schemeClr val="tx1">
                      <a:lumMod val="75000"/>
                      <a:lumOff val="25000"/>
                    </a:schemeClr>
                  </a:solidFill>
                  <a:latin typeface="Arial" panose="020B0604020202020204" pitchFamily="34" charset="0"/>
                  <a:cs typeface="Arial" panose="020B0604020202020204" pitchFamily="34" charset="0"/>
                </a:rPr>
                <a:t>45 days and close within 180 days. </a:t>
              </a:r>
            </a:p>
          </p:txBody>
        </p:sp>
        <p:sp>
          <p:nvSpPr>
            <p:cNvPr id="40" name="Rectangle 39">
              <a:extLst>
                <a:ext uri="{FF2B5EF4-FFF2-40B4-BE49-F238E27FC236}">
                  <a16:creationId xmlns:a16="http://schemas.microsoft.com/office/drawing/2014/main" id="{642D67FC-0570-464E-89CD-6BF4E06D1458}"/>
                </a:ext>
              </a:extLst>
            </p:cNvPr>
            <p:cNvSpPr>
              <a:spLocks noChangeAspect="1"/>
            </p:cNvSpPr>
            <p:nvPr/>
          </p:nvSpPr>
          <p:spPr>
            <a:xfrm>
              <a:off x="8101162" y="3696460"/>
              <a:ext cx="2877017" cy="74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00" dirty="0">
                  <a:solidFill>
                    <a:srgbClr val="404040"/>
                  </a:solidFill>
                  <a:latin typeface="Arial" panose="020B0604020202020204" pitchFamily="34" charset="0"/>
                  <a:cs typeface="Arial" panose="020B0604020202020204" pitchFamily="34" charset="0"/>
                </a:rPr>
                <a:t>No identification requirement. The gain must </a:t>
              </a:r>
              <a:br>
                <a:rPr lang="en-US" sz="1000" dirty="0">
                  <a:solidFill>
                    <a:srgbClr val="404040"/>
                  </a:solidFill>
                  <a:latin typeface="Arial" panose="020B0604020202020204" pitchFamily="34" charset="0"/>
                  <a:cs typeface="Arial" panose="020B0604020202020204" pitchFamily="34" charset="0"/>
                </a:rPr>
              </a:br>
              <a:r>
                <a:rPr lang="en-US" sz="1000" dirty="0">
                  <a:solidFill>
                    <a:srgbClr val="404040"/>
                  </a:solidFill>
                  <a:latin typeface="Arial" panose="020B0604020202020204" pitchFamily="34" charset="0"/>
                  <a:cs typeface="Arial" panose="020B0604020202020204" pitchFamily="34" charset="0"/>
                </a:rPr>
                <a:t>be invested in a QOF within 180 days. </a:t>
              </a:r>
            </a:p>
          </p:txBody>
        </p:sp>
      </p:grpSp>
      <p:sp>
        <p:nvSpPr>
          <p:cNvPr id="44" name="Rectangle 43">
            <a:extLst>
              <a:ext uri="{FF2B5EF4-FFF2-40B4-BE49-F238E27FC236}">
                <a16:creationId xmlns:a16="http://schemas.microsoft.com/office/drawing/2014/main" id="{4305C494-D4F5-EF42-9606-410C6B662FE6}"/>
              </a:ext>
            </a:extLst>
          </p:cNvPr>
          <p:cNvSpPr>
            <a:spLocks noChangeAspect="1"/>
          </p:cNvSpPr>
          <p:nvPr/>
        </p:nvSpPr>
        <p:spPr>
          <a:xfrm>
            <a:off x="1391272" y="4423902"/>
            <a:ext cx="3008794" cy="761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May be deferred indefinitely with a step-up in basis upon death.</a:t>
            </a:r>
          </a:p>
        </p:txBody>
      </p:sp>
      <p:sp>
        <p:nvSpPr>
          <p:cNvPr id="45" name="Rectangle 44">
            <a:extLst>
              <a:ext uri="{FF2B5EF4-FFF2-40B4-BE49-F238E27FC236}">
                <a16:creationId xmlns:a16="http://schemas.microsoft.com/office/drawing/2014/main" id="{6A4E22AE-E649-2544-AE1D-6E07EC940EF5}"/>
              </a:ext>
            </a:extLst>
          </p:cNvPr>
          <p:cNvSpPr>
            <a:spLocks noChangeAspect="1"/>
          </p:cNvSpPr>
          <p:nvPr/>
        </p:nvSpPr>
        <p:spPr>
          <a:xfrm>
            <a:off x="7805446" y="4506446"/>
            <a:ext cx="2895186" cy="761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00" dirty="0">
                <a:solidFill>
                  <a:schemeClr val="tx1">
                    <a:lumMod val="75000"/>
                    <a:lumOff val="25000"/>
                  </a:schemeClr>
                </a:solidFill>
                <a:latin typeface="Arial" panose="020B0604020202020204" pitchFamily="34" charset="0"/>
                <a:cs typeface="Arial" panose="020B0604020202020204" pitchFamily="34" charset="0"/>
              </a:rPr>
              <a:t>The original gain may be deferred but must be included in income on December 31, 2026. Any new gain may be eliminated as well as any depreciation recapture tax that would otherwise be owed upon sale.</a:t>
            </a:r>
          </a:p>
        </p:txBody>
      </p:sp>
      <p:grpSp>
        <p:nvGrpSpPr>
          <p:cNvPr id="141" name="Group 140">
            <a:extLst>
              <a:ext uri="{FF2B5EF4-FFF2-40B4-BE49-F238E27FC236}">
                <a16:creationId xmlns:a16="http://schemas.microsoft.com/office/drawing/2014/main" id="{416E4888-0180-F04F-97F7-A7FF4254FA66}"/>
              </a:ext>
            </a:extLst>
          </p:cNvPr>
          <p:cNvGrpSpPr>
            <a:grpSpLocks/>
          </p:cNvGrpSpPr>
          <p:nvPr/>
        </p:nvGrpSpPr>
        <p:grpSpPr>
          <a:xfrm>
            <a:off x="1398129" y="5255348"/>
            <a:ext cx="9480942" cy="517365"/>
            <a:chOff x="1666315" y="5266520"/>
            <a:chExt cx="9480942" cy="517365"/>
          </a:xfrm>
        </p:grpSpPr>
        <p:sp>
          <p:nvSpPr>
            <p:cNvPr id="50" name="Rectangle 49">
              <a:extLst>
                <a:ext uri="{FF2B5EF4-FFF2-40B4-BE49-F238E27FC236}">
                  <a16:creationId xmlns:a16="http://schemas.microsoft.com/office/drawing/2014/main" id="{B2DE3125-52FA-AF45-8D0B-791FD3F0C73A}"/>
                </a:ext>
              </a:extLst>
            </p:cNvPr>
            <p:cNvSpPr>
              <a:spLocks noChangeAspect="1"/>
            </p:cNvSpPr>
            <p:nvPr/>
          </p:nvSpPr>
          <p:spPr>
            <a:xfrm>
              <a:off x="1666315" y="5276177"/>
              <a:ext cx="3008794" cy="507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Maximize after-tax return through income and appreciation.</a:t>
              </a:r>
            </a:p>
          </p:txBody>
        </p:sp>
        <p:sp>
          <p:nvSpPr>
            <p:cNvPr id="51" name="Rectangle 50">
              <a:extLst>
                <a:ext uri="{FF2B5EF4-FFF2-40B4-BE49-F238E27FC236}">
                  <a16:creationId xmlns:a16="http://schemas.microsoft.com/office/drawing/2014/main" id="{A667D216-BAC2-9143-A376-CB04D09E8543}"/>
                </a:ext>
              </a:extLst>
            </p:cNvPr>
            <p:cNvSpPr>
              <a:spLocks noChangeAspect="1"/>
            </p:cNvSpPr>
            <p:nvPr/>
          </p:nvSpPr>
          <p:spPr>
            <a:xfrm>
              <a:off x="8101162" y="5266520"/>
              <a:ext cx="3046095" cy="507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75000"/>
                      <a:lumOff val="25000"/>
                    </a:schemeClr>
                  </a:solidFill>
                  <a:latin typeface="Arial" panose="020B0604020202020204" pitchFamily="34" charset="0"/>
                  <a:cs typeface="Arial" panose="020B0604020202020204" pitchFamily="34" charset="0"/>
                </a:rPr>
                <a:t>Maximize after-tax return through income and appreciation.</a:t>
              </a:r>
            </a:p>
          </p:txBody>
        </p:sp>
      </p:grpSp>
      <p:sp>
        <p:nvSpPr>
          <p:cNvPr id="55" name="Rectangle 54">
            <a:extLst>
              <a:ext uri="{FF2B5EF4-FFF2-40B4-BE49-F238E27FC236}">
                <a16:creationId xmlns:a16="http://schemas.microsoft.com/office/drawing/2014/main" id="{A89B2F1C-A327-0244-A655-D8A4A6801A77}"/>
              </a:ext>
            </a:extLst>
          </p:cNvPr>
          <p:cNvSpPr>
            <a:spLocks noChangeAspect="1"/>
          </p:cNvSpPr>
          <p:nvPr/>
        </p:nvSpPr>
        <p:spPr>
          <a:xfrm>
            <a:off x="1323385" y="1685569"/>
            <a:ext cx="3000357" cy="307777"/>
          </a:xfrm>
          <a:prstGeom prst="rect">
            <a:avLst/>
          </a:prstGeom>
        </p:spPr>
        <p:txBody>
          <a:bodyPr wrap="square">
            <a:spAutoFit/>
          </a:bodyPr>
          <a:lstStyle/>
          <a:p>
            <a:pPr algn="ctr"/>
            <a:r>
              <a:rPr lang="en-US" sz="1400" b="1" cap="all" dirty="0">
                <a:solidFill>
                  <a:srgbClr val="0078B9"/>
                </a:solidFill>
                <a:latin typeface="Arial" panose="020B0604020202020204" pitchFamily="34" charset="0"/>
                <a:cs typeface="Arial" panose="020B0604020202020204" pitchFamily="34" charset="0"/>
              </a:rPr>
              <a:t>1031 Exchange</a:t>
            </a:r>
          </a:p>
        </p:txBody>
      </p:sp>
      <p:sp>
        <p:nvSpPr>
          <p:cNvPr id="56" name="Rectangle 55">
            <a:extLst>
              <a:ext uri="{FF2B5EF4-FFF2-40B4-BE49-F238E27FC236}">
                <a16:creationId xmlns:a16="http://schemas.microsoft.com/office/drawing/2014/main" id="{18F30BB0-C40C-C445-B00D-E5D53C12980F}"/>
              </a:ext>
            </a:extLst>
          </p:cNvPr>
          <p:cNvSpPr>
            <a:spLocks noChangeAspect="1"/>
          </p:cNvSpPr>
          <p:nvPr/>
        </p:nvSpPr>
        <p:spPr>
          <a:xfrm>
            <a:off x="7688006" y="1738309"/>
            <a:ext cx="3046095" cy="307777"/>
          </a:xfrm>
          <a:prstGeom prst="rect">
            <a:avLst/>
          </a:prstGeom>
          <a:noFill/>
          <a:ln>
            <a:noFill/>
          </a:ln>
        </p:spPr>
        <p:txBody>
          <a:bodyPr wrap="square">
            <a:spAutoFit/>
          </a:bodyPr>
          <a:lstStyle/>
          <a:p>
            <a:pPr algn="ctr"/>
            <a:r>
              <a:rPr lang="en-US" sz="1400" b="1" cap="all" dirty="0">
                <a:solidFill>
                  <a:srgbClr val="0078B9"/>
                </a:solidFill>
                <a:latin typeface="Arial" panose="020B0604020202020204" pitchFamily="34" charset="0"/>
                <a:cs typeface="Arial" panose="020B0604020202020204" pitchFamily="34" charset="0"/>
              </a:rPr>
              <a:t>Qualified Opportunity Fund</a:t>
            </a:r>
          </a:p>
        </p:txBody>
      </p:sp>
      <p:graphicFrame>
        <p:nvGraphicFramePr>
          <p:cNvPr id="57" name="Table 56">
            <a:extLst>
              <a:ext uri="{FF2B5EF4-FFF2-40B4-BE49-F238E27FC236}">
                <a16:creationId xmlns:a16="http://schemas.microsoft.com/office/drawing/2014/main" id="{9D5A9837-BF49-A54C-9049-C6EE6FACFD05}"/>
              </a:ext>
            </a:extLst>
          </p:cNvPr>
          <p:cNvGraphicFramePr>
            <a:graphicFrameLocks noGrp="1"/>
          </p:cNvGraphicFramePr>
          <p:nvPr>
            <p:extLst>
              <p:ext uri="{D42A27DB-BD31-4B8C-83A1-F6EECF244321}">
                <p14:modId xmlns:p14="http://schemas.microsoft.com/office/powerpoint/2010/main" val="1804359943"/>
              </p:ext>
            </p:extLst>
          </p:nvPr>
        </p:nvGraphicFramePr>
        <p:xfrm>
          <a:off x="4525610" y="1661499"/>
          <a:ext cx="2927406" cy="4159358"/>
        </p:xfrm>
        <a:graphic>
          <a:graphicData uri="http://schemas.openxmlformats.org/drawingml/2006/table">
            <a:tbl>
              <a:tblPr/>
              <a:tblGrid>
                <a:gridCol w="2927406">
                  <a:extLst>
                    <a:ext uri="{9D8B030D-6E8A-4147-A177-3AD203B41FA5}">
                      <a16:colId xmlns:a16="http://schemas.microsoft.com/office/drawing/2014/main" val="2238580851"/>
                    </a:ext>
                  </a:extLst>
                </a:gridCol>
              </a:tblGrid>
              <a:tr h="389112">
                <a:tc>
                  <a:txBody>
                    <a:bodyPr/>
                    <a:lstStyle/>
                    <a:p>
                      <a:pPr algn="ctr"/>
                      <a:r>
                        <a:rPr lang="en-US" sz="1500" b="1" i="0" cap="all" baseline="0" dirty="0">
                          <a:solidFill>
                            <a:schemeClr val="bg1"/>
                          </a:solidFill>
                          <a:effectLst/>
                          <a:latin typeface="Arial Narrow" panose="020B0604020202020204" pitchFamily="34" charset="0"/>
                          <a:cs typeface="Arial Narrow" panose="020B0604020202020204" pitchFamily="34" charset="0"/>
                        </a:rPr>
                        <a:t>Category</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2269361860"/>
                  </a:ext>
                </a:extLst>
              </a:tr>
              <a:tr h="526637">
                <a:tc>
                  <a:txBody>
                    <a:bodyPr/>
                    <a:lstStyle/>
                    <a:p>
                      <a:pPr algn="ctr"/>
                      <a:r>
                        <a:rPr lang="en-US" sz="1000" b="1" i="0" cap="all" baseline="0" dirty="0">
                          <a:solidFill>
                            <a:schemeClr val="bg1"/>
                          </a:solidFill>
                          <a:effectLst/>
                          <a:latin typeface="Arial" panose="020B0604020202020204" pitchFamily="34" charset="0"/>
                          <a:cs typeface="Arial" panose="020B0604020202020204" pitchFamily="34" charset="0"/>
                        </a:rPr>
                        <a:t>Eligible Assets* </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2885344199"/>
                  </a:ext>
                </a:extLst>
              </a:tr>
              <a:tr h="526637">
                <a:tc>
                  <a:txBody>
                    <a:bodyPr/>
                    <a:lstStyle/>
                    <a:p>
                      <a:pPr algn="ctr"/>
                      <a:r>
                        <a:rPr lang="en-US" sz="1000" b="1" i="0" cap="all" baseline="0" dirty="0">
                          <a:solidFill>
                            <a:schemeClr val="bg1"/>
                          </a:solidFill>
                          <a:effectLst/>
                          <a:latin typeface="Arial" panose="020B0604020202020204" pitchFamily="34" charset="0"/>
                          <a:cs typeface="Arial" panose="020B0604020202020204" pitchFamily="34" charset="0"/>
                        </a:rPr>
                        <a:t>Rollover parameters</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2826735971"/>
                  </a:ext>
                </a:extLst>
              </a:tr>
              <a:tr h="613439">
                <a:tc>
                  <a:txBody>
                    <a:bodyPr/>
                    <a:lstStyle/>
                    <a:p>
                      <a:pPr algn="ctr"/>
                      <a:r>
                        <a:rPr lang="en-US" sz="1000" b="1" i="0" cap="all" baseline="0" dirty="0">
                          <a:solidFill>
                            <a:schemeClr val="bg1"/>
                          </a:solidFill>
                          <a:effectLst/>
                          <a:latin typeface="Arial" panose="020B0604020202020204" pitchFamily="34" charset="0"/>
                          <a:cs typeface="Arial" panose="020B0604020202020204" pitchFamily="34" charset="0"/>
                        </a:rPr>
                        <a:t>Eligible investments</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3954848095"/>
                  </a:ext>
                </a:extLst>
              </a:tr>
              <a:tr h="676841">
                <a:tc>
                  <a:txBody>
                    <a:bodyPr/>
                    <a:lstStyle/>
                    <a:p>
                      <a:pPr algn="ctr"/>
                      <a:r>
                        <a:rPr lang="en-US" sz="1000" b="1" i="0" cap="all" baseline="0" dirty="0">
                          <a:solidFill>
                            <a:schemeClr val="bg1"/>
                          </a:solidFill>
                          <a:effectLst/>
                          <a:latin typeface="Arial" panose="020B0604020202020204" pitchFamily="34" charset="0"/>
                          <a:cs typeface="Arial" panose="020B0604020202020204" pitchFamily="34" charset="0"/>
                        </a:rPr>
                        <a:t>replacement property</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3368247532"/>
                  </a:ext>
                </a:extLst>
              </a:tr>
              <a:tr h="900055">
                <a:tc>
                  <a:txBody>
                    <a:bodyPr/>
                    <a:lstStyle/>
                    <a:p>
                      <a:pPr algn="ctr"/>
                      <a:r>
                        <a:rPr lang="en-US" sz="1000" b="1" i="0" cap="all" baseline="0" dirty="0">
                          <a:solidFill>
                            <a:schemeClr val="bg1"/>
                          </a:solidFill>
                          <a:effectLst/>
                          <a:latin typeface="Arial" panose="020B0604020202020204" pitchFamily="34" charset="0"/>
                          <a:cs typeface="Arial" panose="020B0604020202020204" pitchFamily="34" charset="0"/>
                        </a:rPr>
                        <a:t>Capital gains tax</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997330884"/>
                  </a:ext>
                </a:extLst>
              </a:tr>
              <a:tr h="526637">
                <a:tc>
                  <a:txBody>
                    <a:bodyPr/>
                    <a:lstStyle/>
                    <a:p>
                      <a:pPr algn="ctr"/>
                      <a:r>
                        <a:rPr lang="en-US" sz="1000" b="1" i="0" cap="all" baseline="0" dirty="0">
                          <a:solidFill>
                            <a:schemeClr val="bg1"/>
                          </a:solidFill>
                          <a:effectLst/>
                          <a:latin typeface="Arial" panose="020B0604020202020204" pitchFamily="34" charset="0"/>
                          <a:cs typeface="Arial" panose="020B0604020202020204" pitchFamily="34" charset="0"/>
                        </a:rPr>
                        <a:t>Investment goals</a:t>
                      </a:r>
                    </a:p>
                  </a:txBody>
                  <a:tcPr marL="57106" marR="49537" marT="47835" marB="5514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dot"/>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E4B88"/>
                    </a:solidFill>
                  </a:tcPr>
                </a:tc>
                <a:extLst>
                  <a:ext uri="{0D108BD9-81ED-4DB2-BD59-A6C34878D82A}">
                    <a16:rowId xmlns:a16="http://schemas.microsoft.com/office/drawing/2014/main" val="3850506836"/>
                  </a:ext>
                </a:extLst>
              </a:tr>
            </a:tbl>
          </a:graphicData>
        </a:graphic>
      </p:graphicFrame>
      <p:sp>
        <p:nvSpPr>
          <p:cNvPr id="58" name="Rectangle 57">
            <a:extLst>
              <a:ext uri="{FF2B5EF4-FFF2-40B4-BE49-F238E27FC236}">
                <a16:creationId xmlns:a16="http://schemas.microsoft.com/office/drawing/2014/main" id="{EBFD8D94-AE1B-574C-891D-B1DE9447837F}"/>
              </a:ext>
            </a:extLst>
          </p:cNvPr>
          <p:cNvSpPr/>
          <p:nvPr/>
        </p:nvSpPr>
        <p:spPr>
          <a:xfrm>
            <a:off x="550993" y="6217519"/>
            <a:ext cx="8431962" cy="194925"/>
          </a:xfrm>
          <a:prstGeom prst="rect">
            <a:avLst/>
          </a:prstGeom>
        </p:spPr>
        <p:txBody>
          <a:bodyPr wrap="square">
            <a:spAutoFit/>
          </a:bodyPr>
          <a:lstStyle/>
          <a:p>
            <a:pPr>
              <a:lnSpc>
                <a:spcPts val="800"/>
              </a:lnSpc>
            </a:pPr>
            <a:r>
              <a:rPr lang="en-US" sz="750" baseline="30000" dirty="0">
                <a:solidFill>
                  <a:srgbClr val="404040"/>
                </a:solidFill>
                <a:latin typeface="Arial" panose="020B0604020202020204" pitchFamily="34" charset="0"/>
                <a:cs typeface="Arial" panose="020B0604020202020204" pitchFamily="34" charset="0"/>
              </a:rPr>
              <a:t>*</a:t>
            </a:r>
            <a:r>
              <a:rPr lang="en-US" sz="750" dirty="0">
                <a:solidFill>
                  <a:srgbClr val="404040"/>
                </a:solidFill>
                <a:latin typeface="Arial" panose="020B0604020202020204" pitchFamily="34" charset="0"/>
                <a:cs typeface="Arial" panose="020B0604020202020204" pitchFamily="34" charset="0"/>
              </a:rPr>
              <a:t>Gains recognized from the disposition of the following assets are eligible to receive the respective tax benefits of the 1031 exchanges and investments in QOFs.</a:t>
            </a:r>
          </a:p>
        </p:txBody>
      </p:sp>
      <p:cxnSp>
        <p:nvCxnSpPr>
          <p:cNvPr id="107" name="Straight Connector 106">
            <a:extLst>
              <a:ext uri="{FF2B5EF4-FFF2-40B4-BE49-F238E27FC236}">
                <a16:creationId xmlns:a16="http://schemas.microsoft.com/office/drawing/2014/main" id="{CA7DEEF0-B567-9845-BE35-5333BE88260E}"/>
              </a:ext>
            </a:extLst>
          </p:cNvPr>
          <p:cNvCxnSpPr>
            <a:cxnSpLocks/>
          </p:cNvCxnSpPr>
          <p:nvPr/>
        </p:nvCxnSpPr>
        <p:spPr>
          <a:xfrm>
            <a:off x="1244525" y="2052727"/>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2A1D2B0-BF07-AA46-A20A-B50C72BE2FEA}"/>
              </a:ext>
            </a:extLst>
          </p:cNvPr>
          <p:cNvCxnSpPr>
            <a:cxnSpLocks/>
          </p:cNvCxnSpPr>
          <p:nvPr/>
        </p:nvCxnSpPr>
        <p:spPr>
          <a:xfrm>
            <a:off x="1244525" y="2549438"/>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BDC94BD-A8D8-494D-9A48-03F29C12BEA2}"/>
              </a:ext>
            </a:extLst>
          </p:cNvPr>
          <p:cNvCxnSpPr>
            <a:cxnSpLocks/>
          </p:cNvCxnSpPr>
          <p:nvPr/>
        </p:nvCxnSpPr>
        <p:spPr>
          <a:xfrm>
            <a:off x="1244525" y="3109044"/>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87C1120-C1C5-A641-AB64-0B2341C04125}"/>
              </a:ext>
            </a:extLst>
          </p:cNvPr>
          <p:cNvCxnSpPr>
            <a:cxnSpLocks/>
          </p:cNvCxnSpPr>
          <p:nvPr/>
        </p:nvCxnSpPr>
        <p:spPr>
          <a:xfrm>
            <a:off x="1244525" y="3715417"/>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19F96A0-85BE-4149-AA4D-DD16F2CCC773}"/>
              </a:ext>
            </a:extLst>
          </p:cNvPr>
          <p:cNvCxnSpPr>
            <a:cxnSpLocks/>
          </p:cNvCxnSpPr>
          <p:nvPr/>
        </p:nvCxnSpPr>
        <p:spPr>
          <a:xfrm>
            <a:off x="1244525" y="4412105"/>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73EDE66-B2C6-3B4D-AD43-4DC548CFEFA9}"/>
              </a:ext>
            </a:extLst>
          </p:cNvPr>
          <p:cNvCxnSpPr>
            <a:cxnSpLocks/>
          </p:cNvCxnSpPr>
          <p:nvPr/>
        </p:nvCxnSpPr>
        <p:spPr>
          <a:xfrm>
            <a:off x="1244525" y="5298280"/>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E35D406-A9E7-E048-A4AD-0BF9AB1B73D0}"/>
              </a:ext>
            </a:extLst>
          </p:cNvPr>
          <p:cNvCxnSpPr>
            <a:cxnSpLocks/>
          </p:cNvCxnSpPr>
          <p:nvPr/>
        </p:nvCxnSpPr>
        <p:spPr>
          <a:xfrm>
            <a:off x="1244525" y="5810312"/>
            <a:ext cx="3293055"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15B866F-4089-7D4D-A0F4-EAC15F7E7D71}"/>
              </a:ext>
            </a:extLst>
          </p:cNvPr>
          <p:cNvCxnSpPr>
            <a:cxnSpLocks/>
          </p:cNvCxnSpPr>
          <p:nvPr/>
        </p:nvCxnSpPr>
        <p:spPr>
          <a:xfrm>
            <a:off x="7419546" y="2052727"/>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674E022-E8CB-9544-BFDD-7B77466D7359}"/>
              </a:ext>
            </a:extLst>
          </p:cNvPr>
          <p:cNvCxnSpPr>
            <a:cxnSpLocks/>
          </p:cNvCxnSpPr>
          <p:nvPr/>
        </p:nvCxnSpPr>
        <p:spPr>
          <a:xfrm>
            <a:off x="7419546" y="2549438"/>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D6D48D0-FC8D-6944-9F28-CD69D718CDC8}"/>
              </a:ext>
            </a:extLst>
          </p:cNvPr>
          <p:cNvCxnSpPr>
            <a:cxnSpLocks/>
          </p:cNvCxnSpPr>
          <p:nvPr/>
        </p:nvCxnSpPr>
        <p:spPr>
          <a:xfrm>
            <a:off x="7419546" y="3109044"/>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D9C3EA2-0EA9-BF4C-821D-0E964EAE0BB5}"/>
              </a:ext>
            </a:extLst>
          </p:cNvPr>
          <p:cNvCxnSpPr>
            <a:cxnSpLocks/>
          </p:cNvCxnSpPr>
          <p:nvPr/>
        </p:nvCxnSpPr>
        <p:spPr>
          <a:xfrm>
            <a:off x="7419546" y="3715417"/>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58FB555-40E3-4048-9BAF-3455A0AF3856}"/>
              </a:ext>
            </a:extLst>
          </p:cNvPr>
          <p:cNvCxnSpPr>
            <a:cxnSpLocks/>
          </p:cNvCxnSpPr>
          <p:nvPr/>
        </p:nvCxnSpPr>
        <p:spPr>
          <a:xfrm>
            <a:off x="7419546" y="4412105"/>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519B195-294B-6448-B868-4431C23ABB9F}"/>
              </a:ext>
            </a:extLst>
          </p:cNvPr>
          <p:cNvCxnSpPr>
            <a:cxnSpLocks/>
          </p:cNvCxnSpPr>
          <p:nvPr/>
        </p:nvCxnSpPr>
        <p:spPr>
          <a:xfrm>
            <a:off x="7419546" y="5298280"/>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0C9149D-EE86-E041-A4A7-47B705360C6F}"/>
              </a:ext>
            </a:extLst>
          </p:cNvPr>
          <p:cNvCxnSpPr>
            <a:cxnSpLocks/>
          </p:cNvCxnSpPr>
          <p:nvPr/>
        </p:nvCxnSpPr>
        <p:spPr>
          <a:xfrm>
            <a:off x="7419546" y="5810312"/>
            <a:ext cx="3429000" cy="0"/>
          </a:xfrm>
          <a:prstGeom prst="line">
            <a:avLst/>
          </a:prstGeom>
          <a:ln w="6350">
            <a:solidFill>
              <a:srgbClr val="084D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61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498021" y="228601"/>
            <a:ext cx="4836527" cy="430887"/>
          </a:xfrm>
          <a:prstGeom prst="rect">
            <a:avLst/>
          </a:prstGeom>
        </p:spPr>
        <p:txBody>
          <a:bodyPr wrap="squar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Risk Factors – 1031</a:t>
            </a:r>
            <a:r>
              <a:rPr lang="en-US" sz="2200" b="1" dirty="0">
                <a:solidFill>
                  <a:srgbClr val="004B8D"/>
                </a:solidFill>
                <a:latin typeface="Arial Narrow" panose="020B0606020202030204" pitchFamily="34" charset="0"/>
                <a:cs typeface="Arial" panose="020B0604020202020204" pitchFamily="34" charset="0"/>
              </a:rPr>
              <a:t>s</a:t>
            </a:r>
            <a:r>
              <a:rPr lang="en-US" sz="2200" b="1" cap="all" dirty="0">
                <a:solidFill>
                  <a:srgbClr val="004B8D"/>
                </a:solidFill>
                <a:latin typeface="Arial Narrow" panose="020B0606020202030204" pitchFamily="34" charset="0"/>
                <a:cs typeface="Arial" panose="020B0604020202020204" pitchFamily="34" charset="0"/>
              </a:rPr>
              <a:t>, DST</a:t>
            </a:r>
            <a:r>
              <a:rPr lang="en-US" sz="2200" b="1" dirty="0">
                <a:solidFill>
                  <a:srgbClr val="004B8D"/>
                </a:solidFill>
                <a:latin typeface="Arial Narrow" panose="020B0606020202030204" pitchFamily="34" charset="0"/>
                <a:cs typeface="Arial" panose="020B0604020202020204" pitchFamily="34" charset="0"/>
              </a:rPr>
              <a:t>s</a:t>
            </a:r>
            <a:r>
              <a:rPr lang="en-US" sz="2200" b="1" cap="all" dirty="0">
                <a:solidFill>
                  <a:srgbClr val="004B8D"/>
                </a:solidFill>
                <a:latin typeface="Arial Narrow" panose="020B0606020202030204" pitchFamily="34" charset="0"/>
                <a:cs typeface="Arial" panose="020B0604020202020204" pitchFamily="34" charset="0"/>
              </a:rPr>
              <a:t> and 721</a:t>
            </a:r>
            <a:r>
              <a:rPr lang="en-US" sz="2200" b="1" dirty="0">
                <a:solidFill>
                  <a:srgbClr val="004B8D"/>
                </a:solidFill>
                <a:latin typeface="Arial Narrow" panose="020B0606020202030204" pitchFamily="34" charset="0"/>
                <a:cs typeface="Arial" panose="020B0604020202020204" pitchFamily="34" charset="0"/>
              </a:rPr>
              <a:t>s</a:t>
            </a:r>
            <a:endParaRPr lang="en-US" altLang="en-US" sz="2200" b="1" dirty="0">
              <a:solidFill>
                <a:srgbClr val="004B8D"/>
              </a:solidFill>
              <a:latin typeface="Arial Narrow" panose="020B0606020202030204" pitchFamily="34" charset="0"/>
              <a:ea typeface="Arial" charset="0"/>
              <a:cs typeface="Arial" panose="020B0604020202020204" pitchFamily="34" charset="0"/>
            </a:endParaRPr>
          </a:p>
        </p:txBody>
      </p:sp>
      <p:sp>
        <p:nvSpPr>
          <p:cNvPr id="7" name="Rectangle 1">
            <a:extLst>
              <a:ext uri="{FF2B5EF4-FFF2-40B4-BE49-F238E27FC236}">
                <a16:creationId xmlns:a16="http://schemas.microsoft.com/office/drawing/2014/main" id="{BA288F95-A2BE-444A-B757-B215AFFDF127}"/>
              </a:ext>
            </a:extLst>
          </p:cNvPr>
          <p:cNvSpPr>
            <a:spLocks noChangeArrowheads="1"/>
          </p:cNvSpPr>
          <p:nvPr/>
        </p:nvSpPr>
        <p:spPr bwMode="auto">
          <a:xfrm>
            <a:off x="2806303" y="889843"/>
            <a:ext cx="6579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Work Sans" charset="0"/>
                <a:ea typeface="MS PGothic" pitchFamily="34" charset="-128"/>
                <a:cs typeface="Work Sans" charset="0"/>
              </a:defRPr>
            </a:lvl1pPr>
            <a:lvl2pPr marL="742950" indent="-285750">
              <a:lnSpc>
                <a:spcPct val="90000"/>
              </a:lnSpc>
              <a:spcBef>
                <a:spcPts val="500"/>
              </a:spcBef>
              <a:buFont typeface="Arial" pitchFamily="34" charset="0"/>
              <a:buChar char="•"/>
              <a:defRPr sz="2400">
                <a:solidFill>
                  <a:schemeClr val="tx1"/>
                </a:solidFill>
                <a:latin typeface="Work Sans" charset="0"/>
                <a:ea typeface="Work Sans" charset="0"/>
                <a:cs typeface="Work Sans" charset="0"/>
              </a:defRPr>
            </a:lvl2pPr>
            <a:lvl3pPr marL="1143000" indent="-228600">
              <a:lnSpc>
                <a:spcPct val="90000"/>
              </a:lnSpc>
              <a:spcBef>
                <a:spcPts val="500"/>
              </a:spcBef>
              <a:buFont typeface="Arial" pitchFamily="34" charset="0"/>
              <a:buChar char="•"/>
              <a:defRPr sz="2000">
                <a:solidFill>
                  <a:schemeClr val="tx1"/>
                </a:solidFill>
                <a:latin typeface="Work Sans" charset="0"/>
                <a:ea typeface="Work Sans" charset="0"/>
                <a:cs typeface="Work Sans" charset="0"/>
              </a:defRPr>
            </a:lvl3pPr>
            <a:lvl4pPr marL="16002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4pPr>
            <a:lvl5pPr marL="20574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9pPr>
          </a:lstStyle>
          <a:p>
            <a:pPr>
              <a:buNone/>
            </a:pPr>
            <a:endParaRPr lang="en-US" sz="2000" dirty="0">
              <a:latin typeface="Arial" panose="020B0604020202020204" pitchFamily="34" charset="0"/>
              <a:cs typeface="Arial" panose="020B0604020202020204" pitchFamily="34" charset="0"/>
            </a:endParaRPr>
          </a:p>
        </p:txBody>
      </p:sp>
      <p:sp>
        <p:nvSpPr>
          <p:cNvPr id="8" name="Rectangle 1">
            <a:extLst>
              <a:ext uri="{FF2B5EF4-FFF2-40B4-BE49-F238E27FC236}">
                <a16:creationId xmlns:a16="http://schemas.microsoft.com/office/drawing/2014/main" id="{E3A86C8C-F144-AC42-8B58-BA9F6D0DA403}"/>
              </a:ext>
            </a:extLst>
          </p:cNvPr>
          <p:cNvSpPr>
            <a:spLocks noChangeArrowheads="1"/>
          </p:cNvSpPr>
          <p:nvPr/>
        </p:nvSpPr>
        <p:spPr bwMode="auto">
          <a:xfrm>
            <a:off x="457200" y="1143000"/>
            <a:ext cx="11084379" cy="506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457200">
            <a:spAutoFit/>
          </a:bodyPr>
          <a:lstStyle>
            <a:lvl1pPr marL="285750" indent="-285750">
              <a:lnSpc>
                <a:spcPct val="90000"/>
              </a:lnSpc>
              <a:spcBef>
                <a:spcPts val="1000"/>
              </a:spcBef>
              <a:buFont typeface="Arial" pitchFamily="34" charset="0"/>
              <a:buChar char="•"/>
              <a:defRPr sz="2800">
                <a:solidFill>
                  <a:schemeClr val="tx1"/>
                </a:solidFill>
                <a:latin typeface="Work Sans" charset="0"/>
                <a:ea typeface="MS PGothic" pitchFamily="34" charset="-128"/>
                <a:cs typeface="Work Sans" charset="0"/>
              </a:defRPr>
            </a:lvl1pPr>
            <a:lvl2pPr marL="742950" indent="-285750">
              <a:lnSpc>
                <a:spcPct val="90000"/>
              </a:lnSpc>
              <a:spcBef>
                <a:spcPts val="500"/>
              </a:spcBef>
              <a:buFont typeface="Arial" pitchFamily="34" charset="0"/>
              <a:buChar char="•"/>
              <a:defRPr sz="2400">
                <a:solidFill>
                  <a:schemeClr val="tx1"/>
                </a:solidFill>
                <a:latin typeface="Work Sans" charset="0"/>
                <a:ea typeface="Work Sans" charset="0"/>
                <a:cs typeface="Work Sans" charset="0"/>
              </a:defRPr>
            </a:lvl2pPr>
            <a:lvl3pPr marL="1143000" indent="-228600">
              <a:lnSpc>
                <a:spcPct val="90000"/>
              </a:lnSpc>
              <a:spcBef>
                <a:spcPts val="500"/>
              </a:spcBef>
              <a:buFont typeface="Arial" pitchFamily="34" charset="0"/>
              <a:buChar char="•"/>
              <a:defRPr sz="2000">
                <a:solidFill>
                  <a:schemeClr val="tx1"/>
                </a:solidFill>
                <a:latin typeface="Work Sans" charset="0"/>
                <a:ea typeface="Work Sans" charset="0"/>
                <a:cs typeface="Work Sans" charset="0"/>
              </a:defRPr>
            </a:lvl3pPr>
            <a:lvl4pPr marL="16002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4pPr>
            <a:lvl5pPr marL="20574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9pPr>
          </a:lstStyle>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There is no guarantee of success. Investors could incur a loss of all or a portion of any investment.</a:t>
            </a:r>
          </a:p>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No public market exists for Delaware Statutory Trust (“DST”) interests, and it is highly unlikely that any such market will develop.</a:t>
            </a:r>
          </a:p>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There are typically substantial restrictions on the transfer of DST interests.</a:t>
            </a:r>
          </a:p>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There is typically no specified time that properties owned by s DST will be liquidated and the DST may not be able to sell any or all of the properties at a price sufficient to return to investors an amount greater than the purchase price paid by investors for the DST interests.</a:t>
            </a:r>
          </a:p>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DSTs are a relatively new vehicle for real estate investment and are inflexible vehicles to own real property.</a:t>
            </a:r>
          </a:p>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If a property is transferred (or a DST is converted) to a “springing LLC”, investors will likely lose their ability to participate in a future Code Section 1031 Exchange with respect to the transferred property (or interests in the springing LLC that investors in a DST will receive upon any conversion of the DST to a springing LLC).  Investors will also lose their ability to participate in a future Code Section 1031 Exchange with respect to any DST interests contributed to an UPREIT (as defined herein) in exchange for partnership units in such UPREIT.</a:t>
            </a:r>
          </a:p>
          <a:p>
            <a:pPr algn="just">
              <a:lnSpc>
                <a:spcPct val="120000"/>
              </a:lnSpc>
              <a:spcBef>
                <a:spcPct val="0"/>
              </a:spcBef>
              <a:spcAft>
                <a:spcPts val="800"/>
              </a:spcAft>
              <a:buClr>
                <a:schemeClr val="tx1">
                  <a:lumMod val="75000"/>
                  <a:lumOff val="25000"/>
                </a:schemeClr>
              </a:buClr>
              <a:buSzPct val="100000"/>
            </a:pPr>
            <a:r>
              <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rPr>
              <a:t>Investors typically have no voting rights and will have no control over management of a DST or its properties.</a:t>
            </a:r>
          </a:p>
          <a:p>
            <a:pPr algn="just">
              <a:lnSpc>
                <a:spcPct val="120000"/>
              </a:lnSpc>
              <a:spcBef>
                <a:spcPct val="0"/>
              </a:spcBef>
              <a:spcAft>
                <a:spcPts val="800"/>
              </a:spcAft>
              <a:buClr>
                <a:schemeClr val="tx1">
                  <a:lumMod val="75000"/>
                  <a:lumOff val="25000"/>
                </a:schemeClr>
              </a:buClr>
              <a:buSzPct val="100000"/>
            </a:pPr>
            <a:endPar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endParaRPr>
          </a:p>
          <a:p>
            <a:pPr algn="just">
              <a:lnSpc>
                <a:spcPct val="120000"/>
              </a:lnSpc>
              <a:spcBef>
                <a:spcPct val="0"/>
              </a:spcBef>
              <a:spcAft>
                <a:spcPts val="800"/>
              </a:spcAft>
              <a:buClr>
                <a:schemeClr val="tx1">
                  <a:lumMod val="75000"/>
                  <a:lumOff val="25000"/>
                </a:schemeClr>
              </a:buClr>
              <a:buSzPct val="100000"/>
            </a:pPr>
            <a:endParaRPr lang="en-US" altLang="en-US" sz="1000" dirty="0">
              <a:solidFill>
                <a:schemeClr val="tx1">
                  <a:lumMod val="75000"/>
                  <a:lumOff val="25000"/>
                </a:schemeClr>
              </a:solidFill>
              <a:latin typeface="Arial" panose="020B0604020202020204" pitchFamily="34" charset="0"/>
              <a:ea typeface="Arial" charset="0"/>
              <a:cs typeface="Arial" panose="020B0604020202020204" pitchFamily="34" charset="0"/>
            </a:endParaRPr>
          </a:p>
          <a:p>
            <a:pPr algn="just">
              <a:lnSpc>
                <a:spcPct val="120000"/>
              </a:lnSpc>
              <a:spcBef>
                <a:spcPct val="0"/>
              </a:spcBef>
              <a:spcAft>
                <a:spcPts val="800"/>
              </a:spcAft>
              <a:buClr>
                <a:schemeClr val="tx1">
                  <a:lumMod val="75000"/>
                  <a:lumOff val="25000"/>
                </a:schemeClr>
              </a:buClr>
              <a:buSzPct val="100000"/>
            </a:pPr>
            <a:r>
              <a:rPr lang="en-US" sz="1000" dirty="0">
                <a:solidFill>
                  <a:schemeClr val="tx1">
                    <a:lumMod val="75000"/>
                    <a:lumOff val="25000"/>
                  </a:schemeClr>
                </a:solidFill>
                <a:latin typeface="Arial" panose="020B0604020202020204" pitchFamily="34" charset="0"/>
                <a:cs typeface="Arial" panose="020B0604020202020204" pitchFamily="34" charset="0"/>
              </a:rPr>
              <a:t>In a two-step transaction, there is no guarantee that an investor will be able to exchange its DST interests for partnership units in an UPREIT.</a:t>
            </a:r>
          </a:p>
          <a:p>
            <a:pPr algn="just">
              <a:lnSpc>
                <a:spcPct val="120000"/>
              </a:lnSpc>
              <a:spcBef>
                <a:spcPct val="0"/>
              </a:spcBef>
              <a:spcAft>
                <a:spcPts val="800"/>
              </a:spcAft>
              <a:buClr>
                <a:schemeClr val="tx1">
                  <a:lumMod val="75000"/>
                  <a:lumOff val="25000"/>
                </a:schemeClr>
              </a:buClr>
              <a:buSzPct val="100000"/>
            </a:pPr>
            <a:r>
              <a:rPr lang="en-US" sz="1000" dirty="0">
                <a:solidFill>
                  <a:schemeClr val="tx1">
                    <a:lumMod val="75000"/>
                    <a:lumOff val="25000"/>
                  </a:schemeClr>
                </a:solidFill>
                <a:latin typeface="Arial" panose="020B0604020202020204" pitchFamily="34" charset="0"/>
                <a:cs typeface="Arial" panose="020B0604020202020204" pitchFamily="34" charset="0"/>
              </a:rPr>
              <a:t>As a partner in a partnership, a holder of operating partnership units may be allocated taxable income in excess of cash distributions it receives. Such holder may need to find alternative sources of cash to pay the tax liability on its allocated income.</a:t>
            </a:r>
          </a:p>
          <a:p>
            <a:pPr algn="just">
              <a:lnSpc>
                <a:spcPct val="120000"/>
              </a:lnSpc>
              <a:spcBef>
                <a:spcPct val="0"/>
              </a:spcBef>
              <a:spcAft>
                <a:spcPts val="800"/>
              </a:spcAft>
              <a:buClr>
                <a:schemeClr val="tx1">
                  <a:lumMod val="75000"/>
                  <a:lumOff val="25000"/>
                </a:schemeClr>
              </a:buClr>
              <a:buSzPct val="100000"/>
            </a:pPr>
            <a:r>
              <a:rPr lang="en-US" sz="1000" dirty="0">
                <a:solidFill>
                  <a:schemeClr val="tx1">
                    <a:lumMod val="75000"/>
                    <a:lumOff val="25000"/>
                  </a:schemeClr>
                </a:solidFill>
                <a:latin typeface="Arial" panose="020B0604020202020204" pitchFamily="34" charset="0"/>
                <a:cs typeface="Arial" panose="020B0604020202020204" pitchFamily="34" charset="0"/>
              </a:rPr>
              <a:t>The Section 1031 Exchange rules are complex and a variety of factors could cause acquisitions of DST interests to fail to qualify as Section 1031 Exchanges.  In addition, a portion of the proceeds from an investor’s sale of his, her or its relinquished property could constitute taxable “boot”.</a:t>
            </a:r>
          </a:p>
          <a:p>
            <a:pPr algn="just">
              <a:lnSpc>
                <a:spcPct val="120000"/>
              </a:lnSpc>
              <a:spcBef>
                <a:spcPct val="0"/>
              </a:spcBef>
              <a:spcAft>
                <a:spcPts val="800"/>
              </a:spcAft>
              <a:buClr>
                <a:schemeClr val="tx1">
                  <a:lumMod val="75000"/>
                  <a:lumOff val="25000"/>
                </a:schemeClr>
              </a:buClr>
              <a:buSzPct val="100000"/>
            </a:pPr>
            <a:r>
              <a:rPr lang="en-US" sz="1000" dirty="0">
                <a:solidFill>
                  <a:schemeClr val="tx1">
                    <a:lumMod val="75000"/>
                    <a:lumOff val="25000"/>
                  </a:schemeClr>
                </a:solidFill>
                <a:latin typeface="Arial" panose="020B0604020202020204" pitchFamily="34" charset="0"/>
                <a:cs typeface="Arial" panose="020B0604020202020204" pitchFamily="34" charset="0"/>
              </a:rPr>
              <a:t>In the event the operating partnership of an UPREIT sells the property contributed by an investor pursuant to a 721 exchange, any “built-in gain” recognized upon such sale will be entirely allocated to the contributing investor. Such investor may have only limited rights to prevent or delay such a sale in accordance with a “tax protection agreement”.</a:t>
            </a:r>
          </a:p>
          <a:p>
            <a:pPr algn="just">
              <a:lnSpc>
                <a:spcPct val="120000"/>
              </a:lnSpc>
              <a:spcBef>
                <a:spcPct val="0"/>
              </a:spcBef>
              <a:spcAft>
                <a:spcPts val="800"/>
              </a:spcAft>
              <a:buClr>
                <a:schemeClr val="tx1">
                  <a:lumMod val="75000"/>
                  <a:lumOff val="25000"/>
                </a:schemeClr>
              </a:buClr>
              <a:buSzPct val="100000"/>
            </a:pPr>
            <a:r>
              <a:rPr lang="en-US" sz="1000" dirty="0">
                <a:solidFill>
                  <a:schemeClr val="tx1">
                    <a:lumMod val="75000"/>
                    <a:lumOff val="25000"/>
                  </a:schemeClr>
                </a:solidFill>
                <a:latin typeface="Arial" panose="020B0604020202020204" pitchFamily="34" charset="0"/>
                <a:cs typeface="Arial" panose="020B0604020202020204" pitchFamily="34" charset="0"/>
              </a:rPr>
              <a:t>The qualification requirements for a REIT are complex. There is no guarantee that, after a 721 exchange, the REIT will continue to qualify as a REIT, which could adversely affect its operations and its ability to make distributions.</a:t>
            </a:r>
          </a:p>
          <a:p>
            <a:pPr algn="just">
              <a:lnSpc>
                <a:spcPct val="120000"/>
              </a:lnSpc>
              <a:spcBef>
                <a:spcPct val="0"/>
              </a:spcBef>
              <a:spcAft>
                <a:spcPts val="800"/>
              </a:spcAft>
              <a:buClr>
                <a:schemeClr val="tx1">
                  <a:lumMod val="75000"/>
                  <a:lumOff val="25000"/>
                </a:schemeClr>
              </a:buClr>
              <a:buSzPct val="100000"/>
            </a:pPr>
            <a:r>
              <a:rPr lang="en-US" sz="1000" dirty="0">
                <a:solidFill>
                  <a:schemeClr val="tx1">
                    <a:lumMod val="75000"/>
                    <a:lumOff val="25000"/>
                  </a:schemeClr>
                </a:solidFill>
                <a:latin typeface="Arial" panose="020B0604020202020204" pitchFamily="34" charset="0"/>
                <a:cs typeface="Arial" panose="020B0604020202020204" pitchFamily="34" charset="0"/>
              </a:rPr>
              <a:t>Future legislative or regulatory action could significantly and/or adversely change the tax aspects of an investment in a DST interest, the availability of Section 1031 Exchanges and other tax aspects summarized herein.</a:t>
            </a:r>
          </a:p>
        </p:txBody>
      </p:sp>
    </p:spTree>
    <p:extLst>
      <p:ext uri="{BB962C8B-B14F-4D97-AF65-F5344CB8AC3E}">
        <p14:creationId xmlns:p14="http://schemas.microsoft.com/office/powerpoint/2010/main" val="1177729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911"/>
                    </a14:imgEffect>
                    <a14:imgEffect>
                      <a14:saturation sat="62000"/>
                    </a14:imgEffect>
                  </a14:imgLayer>
                </a14:imgProps>
              </a:ext>
              <a:ext uri="{28A0092B-C50C-407E-A947-70E740481C1C}">
                <a14:useLocalDpi xmlns:a14="http://schemas.microsoft.com/office/drawing/2010/main"/>
              </a:ext>
            </a:extLst>
          </a:blip>
          <a:srcRect/>
          <a:stretch/>
        </p:blipFill>
        <p:spPr bwMode="auto">
          <a:xfrm>
            <a:off x="0" y="1"/>
            <a:ext cx="12192000" cy="697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12" y="0"/>
            <a:ext cx="12192000" cy="6971966"/>
          </a:xfrm>
          <a:prstGeom prst="rect">
            <a:avLst/>
          </a:prstGeom>
          <a:solidFill>
            <a:srgbClr val="1E4B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4C088EF-3DE4-3F4E-A2E8-25E2EE641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992" y="530245"/>
            <a:ext cx="1868508" cy="599690"/>
          </a:xfrm>
          <a:prstGeom prst="rect">
            <a:avLst/>
          </a:prstGeom>
        </p:spPr>
      </p:pic>
      <p:sp>
        <p:nvSpPr>
          <p:cNvPr id="14" name="Title 1">
            <a:extLst>
              <a:ext uri="{FF2B5EF4-FFF2-40B4-BE49-F238E27FC236}">
                <a16:creationId xmlns:a16="http://schemas.microsoft.com/office/drawing/2014/main" id="{F4B755D0-8154-B742-8827-4DFB683D1968}"/>
              </a:ext>
            </a:extLst>
          </p:cNvPr>
          <p:cNvSpPr txBox="1">
            <a:spLocks/>
          </p:cNvSpPr>
          <p:nvPr/>
        </p:nvSpPr>
        <p:spPr>
          <a:xfrm>
            <a:off x="571500" y="2806019"/>
            <a:ext cx="8455572"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a:solidFill>
                  <a:schemeClr val="bg1"/>
                </a:solidFill>
                <a:latin typeface="Arial Narrow" panose="020B0604020202020204" pitchFamily="34" charset="0"/>
                <a:cs typeface="Arial Narrow" panose="020B0604020202020204" pitchFamily="34" charset="0"/>
              </a:rPr>
              <a:t>PLANNING AND EDUCATION</a:t>
            </a:r>
            <a:endParaRPr lang="en-US" sz="2800" b="1" cap="all" dirty="0">
              <a:solidFill>
                <a:schemeClr val="bg1"/>
              </a:solidFill>
              <a:latin typeface="Arial Narrow" panose="020B0604020202020204" pitchFamily="34" charset="0"/>
              <a:cs typeface="Arial Narrow" panose="020B0604020202020204" pitchFamily="34" charset="0"/>
            </a:endParaRPr>
          </a:p>
        </p:txBody>
      </p:sp>
      <p:cxnSp>
        <p:nvCxnSpPr>
          <p:cNvPr id="15" name="Straight Connector 14">
            <a:extLst>
              <a:ext uri="{FF2B5EF4-FFF2-40B4-BE49-F238E27FC236}">
                <a16:creationId xmlns:a16="http://schemas.microsoft.com/office/drawing/2014/main" id="{8676C272-CBC9-F946-9C8B-EF796710E909}"/>
              </a:ext>
            </a:extLst>
          </p:cNvPr>
          <p:cNvCxnSpPr>
            <a:cxnSpLocks/>
          </p:cNvCxnSpPr>
          <p:nvPr/>
        </p:nvCxnSpPr>
        <p:spPr>
          <a:xfrm>
            <a:off x="571500" y="3429000"/>
            <a:ext cx="7151914"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3CFA643-850C-8848-B0E4-FD3D18E3FF04}"/>
              </a:ext>
            </a:extLst>
          </p:cNvPr>
          <p:cNvSpPr txBox="1">
            <a:spLocks/>
          </p:cNvSpPr>
          <p:nvPr/>
        </p:nvSpPr>
        <p:spPr>
          <a:xfrm>
            <a:off x="1981201" y="3514834"/>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cap="all" baseline="300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3A337C2-2296-9949-97EA-6F1BCDAA6D0B}"/>
              </a:ext>
            </a:extLst>
          </p:cNvPr>
          <p:cNvSpPr txBox="1">
            <a:spLocks/>
          </p:cNvSpPr>
          <p:nvPr/>
        </p:nvSpPr>
        <p:spPr>
          <a:xfrm>
            <a:off x="631372" y="3600667"/>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cap="all" baseline="30000" dirty="0">
                <a:solidFill>
                  <a:schemeClr val="bg1"/>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4238943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0"/>
            <a:ext cx="7196201"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Educational Resources </a:t>
            </a:r>
            <a:r>
              <a:rPr lang="en-US" sz="2200" cap="all" dirty="0">
                <a:solidFill>
                  <a:srgbClr val="004B8D"/>
                </a:solidFill>
                <a:latin typeface="Arial Narrow" panose="020B0606020202030204" pitchFamily="34" charset="0"/>
                <a:cs typeface="Arial" panose="020B0604020202020204" pitchFamily="34" charset="0"/>
              </a:rPr>
              <a:t>(CFP, CPA, and CLE CE Eligible)</a:t>
            </a:r>
            <a:endParaRPr lang="en-US" altLang="en-US" sz="2200" cap="all" dirty="0">
              <a:solidFill>
                <a:srgbClr val="004B8D"/>
              </a:solidFill>
              <a:latin typeface="Arial Narrow" panose="020B0606020202030204" pitchFamily="34" charset="0"/>
              <a:ea typeface="Arial" charset="0"/>
              <a:cs typeface="Arial" panose="020B0604020202020204" pitchFamily="34" charset="0"/>
            </a:endParaRPr>
          </a:p>
        </p:txBody>
      </p:sp>
      <p:pic>
        <p:nvPicPr>
          <p:cNvPr id="8" name="Picture 7">
            <a:extLst>
              <a:ext uri="{FF2B5EF4-FFF2-40B4-BE49-F238E27FC236}">
                <a16:creationId xmlns:a16="http://schemas.microsoft.com/office/drawing/2014/main" id="{BDF7F9D8-A0F6-4F48-B2F5-6ABF3F7B8B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37184" y="1046406"/>
            <a:ext cx="1878047" cy="250406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A5A3948-C89A-B548-91C8-E04EE8AC7D58}"/>
              </a:ext>
            </a:extLst>
          </p:cNvPr>
          <p:cNvPicPr>
            <a:picLocks noChangeAspect="1"/>
          </p:cNvPicPr>
          <p:nvPr/>
        </p:nvPicPr>
        <p:blipFill>
          <a:blip r:embed="rId3"/>
          <a:srcRect/>
          <a:stretch/>
        </p:blipFill>
        <p:spPr>
          <a:xfrm>
            <a:off x="6222259" y="1085292"/>
            <a:ext cx="1934957" cy="2504063"/>
          </a:xfrm>
          <a:prstGeom prst="rect">
            <a:avLst/>
          </a:prstGeom>
          <a:solidFill>
            <a:schemeClr val="bg1"/>
          </a:solidFill>
          <a:effectLst>
            <a:outerShdw blurRad="50800" dist="38100" dir="2700000" algn="tl" rotWithShape="0">
              <a:prstClr val="black">
                <a:alpha val="40000"/>
              </a:prstClr>
            </a:outerShdw>
          </a:effectLst>
        </p:spPr>
      </p:pic>
      <p:pic>
        <p:nvPicPr>
          <p:cNvPr id="10" name="Picture 9" descr="A screenshot of a computer&#10;&#10;Description automatically generated with medium confidence">
            <a:extLst>
              <a:ext uri="{FF2B5EF4-FFF2-40B4-BE49-F238E27FC236}">
                <a16:creationId xmlns:a16="http://schemas.microsoft.com/office/drawing/2014/main" id="{D2FCCE6F-97CC-DB48-AE98-FE6F8DB5123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43251" y="1085294"/>
            <a:ext cx="1934958" cy="2504061"/>
          </a:xfrm>
          <a:prstGeom prst="rect">
            <a:avLst/>
          </a:prstGeom>
          <a:solidFill>
            <a:schemeClr val="bg1"/>
          </a:solidFill>
          <a:effectLst>
            <a:outerShdw blurRad="50800" dist="38100" dir="2700000" algn="tl" rotWithShape="0">
              <a:prstClr val="black">
                <a:alpha val="40000"/>
              </a:prstClr>
            </a:outerShdw>
          </a:effectLst>
        </p:spPr>
      </p:pic>
      <p:pic>
        <p:nvPicPr>
          <p:cNvPr id="11" name="Picture 10" descr="A sign on the side of a mountain&#10;&#10;Description automatically generated">
            <a:extLst>
              <a:ext uri="{FF2B5EF4-FFF2-40B4-BE49-F238E27FC236}">
                <a16:creationId xmlns:a16="http://schemas.microsoft.com/office/drawing/2014/main" id="{3790A9C5-B019-5647-ABAE-0E8171C38A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4024" y="3795171"/>
            <a:ext cx="3302199" cy="247179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4C57B14-7BA8-5446-A7E8-E99C3A86D4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1267" y="1085294"/>
            <a:ext cx="1934956" cy="2504061"/>
          </a:xfrm>
          <a:prstGeom prst="rect">
            <a:avLst/>
          </a:prstGeom>
          <a:solidFill>
            <a:schemeClr val="bg1"/>
          </a:solidFill>
          <a:effectLst>
            <a:outerShdw blurRad="50800" dist="38100" dir="2700000" algn="tl" rotWithShape="0">
              <a:prstClr val="black">
                <a:alpha val="40000"/>
              </a:prstClr>
            </a:outerShdw>
          </a:effectLst>
        </p:spPr>
      </p:pic>
      <p:pic>
        <p:nvPicPr>
          <p:cNvPr id="13" name="Picture 12" descr="A picture containing building, sitting, blue, man&#10;&#10;Description automatically generated">
            <a:extLst>
              <a:ext uri="{FF2B5EF4-FFF2-40B4-BE49-F238E27FC236}">
                <a16:creationId xmlns:a16="http://schemas.microsoft.com/office/drawing/2014/main" id="{17CC99F7-4DB3-194F-9051-A19FAE0064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259" y="3816241"/>
            <a:ext cx="3302198" cy="2450729"/>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5898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0"/>
            <a:ext cx="6071983"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Final Regulations and K-1 Partnership Gains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29" name="Rectangle 28">
            <a:extLst>
              <a:ext uri="{FF2B5EF4-FFF2-40B4-BE49-F238E27FC236}">
                <a16:creationId xmlns:a16="http://schemas.microsoft.com/office/drawing/2014/main" id="{75A70354-2A7C-774E-B7C6-F1181A1CFC59}"/>
              </a:ext>
            </a:extLst>
          </p:cNvPr>
          <p:cNvSpPr/>
          <p:nvPr/>
        </p:nvSpPr>
        <p:spPr>
          <a:xfrm>
            <a:off x="609600" y="1413063"/>
            <a:ext cx="11010900" cy="4031873"/>
          </a:xfrm>
          <a:prstGeom prst="rect">
            <a:avLst/>
          </a:prstGeom>
        </p:spPr>
        <p:txBody>
          <a:bodyPr wrap="square">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Treasury Department published the final set of Opportunity Zone regulations on December 19, 2019. These regulations build upon two prior sets, released in October 2018 and April 2019, respectively. </a:t>
            </a:r>
          </a:p>
          <a:p>
            <a:pPr algn="just"/>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algn="just"/>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final regulations provide additional flexibility for K-1 partnership gains resulting in additional planning options for financial advisors. For example, an individual with K-1 partnership gains realized in 2021 has until September 11, 2022 to complete an investment in a QOF and still qualify for the QOZ Program tax benefits due to the </a:t>
            </a:r>
            <a:r>
              <a:rPr lang="en-US" sz="1600" i="1" dirty="0">
                <a:solidFill>
                  <a:schemeClr val="tx1">
                    <a:lumMod val="75000"/>
                    <a:lumOff val="25000"/>
                  </a:schemeClr>
                </a:solidFill>
                <a:latin typeface="Arial" panose="020B0604020202020204" pitchFamily="34" charset="0"/>
                <a:cs typeface="Arial" panose="020B0604020202020204" pitchFamily="34" charset="0"/>
              </a:rPr>
              <a:t>three options </a:t>
            </a:r>
            <a:r>
              <a:rPr lang="en-US" sz="1600" dirty="0">
                <a:solidFill>
                  <a:schemeClr val="tx1">
                    <a:lumMod val="75000"/>
                    <a:lumOff val="25000"/>
                  </a:schemeClr>
                </a:solidFill>
                <a:latin typeface="Arial" panose="020B0604020202020204" pitchFamily="34" charset="0"/>
                <a:cs typeface="Arial" panose="020B0604020202020204" pitchFamily="34" charset="0"/>
              </a:rPr>
              <a:t>allowed for calculating their 180-day window:</a:t>
            </a:r>
          </a:p>
          <a:p>
            <a:pPr algn="just"/>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685800" lvl="1" indent="-228600" algn="just">
              <a:buFont typeface="+mj-lt"/>
              <a:buAutoNum type="arabicPeriod"/>
            </a:pPr>
            <a:r>
              <a:rPr lang="en-US" sz="1600" dirty="0">
                <a:solidFill>
                  <a:schemeClr val="tx1">
                    <a:lumMod val="75000"/>
                    <a:lumOff val="25000"/>
                  </a:schemeClr>
                </a:solidFill>
                <a:latin typeface="Arial" panose="020B0604020202020204" pitchFamily="34" charset="0"/>
                <a:cs typeface="Arial" panose="020B0604020202020204" pitchFamily="34" charset="0"/>
              </a:rPr>
              <a:t>180-days starting with the date the asset is sold;</a:t>
            </a:r>
          </a:p>
          <a:p>
            <a:pPr marL="685800" lvl="1" indent="-228600" algn="just">
              <a:buFont typeface="+mj-lt"/>
              <a:buAutoNum type="arabicPeriod"/>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685800" lvl="1" indent="-228600" algn="just">
              <a:buFont typeface="+mj-lt"/>
              <a:buAutoNum type="arabicPeriod"/>
            </a:pPr>
            <a:r>
              <a:rPr lang="en-US" sz="1600" dirty="0">
                <a:solidFill>
                  <a:schemeClr val="tx1">
                    <a:lumMod val="75000"/>
                    <a:lumOff val="25000"/>
                  </a:schemeClr>
                </a:solidFill>
                <a:latin typeface="Arial" panose="020B0604020202020204" pitchFamily="34" charset="0"/>
                <a:cs typeface="Arial" panose="020B0604020202020204" pitchFamily="34" charset="0"/>
              </a:rPr>
              <a:t>180-days beginning on the last day of the partnership’s taxable year (December 31</a:t>
            </a:r>
            <a:r>
              <a:rPr lang="en-US" sz="1600" baseline="30000" dirty="0">
                <a:solidFill>
                  <a:schemeClr val="tx1">
                    <a:lumMod val="75000"/>
                    <a:lumOff val="25000"/>
                  </a:schemeClr>
                </a:solidFill>
                <a:latin typeface="Arial" panose="020B0604020202020204" pitchFamily="34" charset="0"/>
                <a:cs typeface="Arial" panose="020B0604020202020204" pitchFamily="34" charset="0"/>
              </a:rPr>
              <a:t>st</a:t>
            </a:r>
            <a:r>
              <a:rPr lang="en-US" sz="1600" dirty="0">
                <a:solidFill>
                  <a:schemeClr val="tx1">
                    <a:lumMod val="75000"/>
                    <a:lumOff val="25000"/>
                  </a:schemeClr>
                </a:solidFill>
                <a:latin typeface="Arial" panose="020B0604020202020204" pitchFamily="34" charset="0"/>
                <a:cs typeface="Arial" panose="020B0604020202020204" pitchFamily="34" charset="0"/>
              </a:rPr>
              <a:t> for a calendar year partnership)</a:t>
            </a:r>
          </a:p>
          <a:p>
            <a:pPr marL="685800" lvl="1" indent="-228600" algn="just">
              <a:buFont typeface="+mj-lt"/>
              <a:buAutoNum type="arabicPeriod"/>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685800" lvl="1" indent="-228600" algn="just">
              <a:buFont typeface="+mj-lt"/>
              <a:buAutoNum type="arabicPeriod"/>
            </a:pPr>
            <a:r>
              <a:rPr lang="en-US" sz="1600" dirty="0">
                <a:solidFill>
                  <a:schemeClr val="tx1">
                    <a:lumMod val="75000"/>
                    <a:lumOff val="25000"/>
                  </a:schemeClr>
                </a:solidFill>
                <a:latin typeface="Arial" panose="020B0604020202020204" pitchFamily="34" charset="0"/>
                <a:cs typeface="Arial" panose="020B0604020202020204" pitchFamily="34" charset="0"/>
              </a:rPr>
              <a:t>180-days starting on the date the partnership’s tax return is due, without any extension (March 15</a:t>
            </a:r>
            <a:r>
              <a:rPr lang="en-US" sz="1600" baseline="30000" dirty="0">
                <a:solidFill>
                  <a:schemeClr val="tx1">
                    <a:lumMod val="75000"/>
                    <a:lumOff val="25000"/>
                  </a:schemeClr>
                </a:solidFill>
                <a:latin typeface="Arial" panose="020B0604020202020204" pitchFamily="34" charset="0"/>
                <a:cs typeface="Arial" panose="020B0604020202020204" pitchFamily="34" charset="0"/>
              </a:rPr>
              <a:t>th</a:t>
            </a:r>
            <a:r>
              <a:rPr lang="en-US" sz="1600" dirty="0">
                <a:solidFill>
                  <a:schemeClr val="tx1">
                    <a:lumMod val="75000"/>
                    <a:lumOff val="25000"/>
                  </a:schemeClr>
                </a:solidFill>
                <a:latin typeface="Arial" panose="020B0604020202020204" pitchFamily="34" charset="0"/>
                <a:cs typeface="Arial" panose="020B0604020202020204" pitchFamily="34" charset="0"/>
              </a:rPr>
              <a:t> for a calendar year partnership)</a:t>
            </a:r>
          </a:p>
        </p:txBody>
      </p:sp>
    </p:spTree>
    <p:extLst>
      <p:ext uri="{BB962C8B-B14F-4D97-AF65-F5344CB8AC3E}">
        <p14:creationId xmlns:p14="http://schemas.microsoft.com/office/powerpoint/2010/main" val="3865857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0"/>
            <a:ext cx="4079194"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Irrevocable Grantor Trusts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B713EC5A-3C3A-5F44-8A9B-57DA44EAAC1E}"/>
              </a:ext>
            </a:extLst>
          </p:cNvPr>
          <p:cNvSpPr/>
          <p:nvPr/>
        </p:nvSpPr>
        <p:spPr>
          <a:xfrm>
            <a:off x="609600" y="1129153"/>
            <a:ext cx="11010900" cy="5078313"/>
          </a:xfrm>
          <a:prstGeom prst="rect">
            <a:avLst/>
          </a:prstGeom>
        </p:spPr>
        <p:txBody>
          <a:bodyPr wrap="square">
            <a:spAutoFit/>
          </a:bodyPr>
          <a:lstStyle/>
          <a:p>
            <a:r>
              <a:rPr lang="en-US" sz="1400" b="1" cap="all" dirty="0">
                <a:solidFill>
                  <a:srgbClr val="0078B9"/>
                </a:solidFill>
                <a:latin typeface="Arial Narrow" panose="020B0604020202020204" pitchFamily="34" charset="0"/>
                <a:cs typeface="Arial Narrow" panose="020B0604020202020204" pitchFamily="34" charset="0"/>
              </a:rPr>
              <a:t>Irrevocable Grantor Trusts </a:t>
            </a:r>
            <a:r>
              <a:rPr lang="en-US" sz="1400" b="1" dirty="0">
                <a:solidFill>
                  <a:srgbClr val="0078B9"/>
                </a:solidFill>
                <a:latin typeface="Arial Narrow" panose="020B0604020202020204" pitchFamily="34" charset="0"/>
                <a:cs typeface="Arial Narrow" panose="020B0604020202020204" pitchFamily="34" charset="0"/>
              </a:rPr>
              <a:t>(IGTs)</a:t>
            </a:r>
          </a:p>
          <a:p>
            <a:endParaRPr lang="en-US" sz="1300" b="1" dirty="0">
              <a:solidFill>
                <a:schemeClr val="tx1">
                  <a:lumMod val="75000"/>
                  <a:lumOff val="25000"/>
                </a:schemeClr>
              </a:solidFill>
              <a:latin typeface="Arial" panose="020B0604020202020204" pitchFamily="34" charset="0"/>
              <a:cs typeface="Arial" panose="020B0604020202020204" pitchFamily="34" charset="0"/>
            </a:endParaRPr>
          </a:p>
          <a:p>
            <a:r>
              <a:rPr lang="en-US" sz="1300" b="1" dirty="0">
                <a:solidFill>
                  <a:schemeClr val="tx1">
                    <a:lumMod val="75000"/>
                    <a:lumOff val="25000"/>
                  </a:schemeClr>
                </a:solidFill>
                <a:latin typeface="Arial" panose="020B0604020202020204" pitchFamily="34" charset="0"/>
                <a:cs typeface="Arial" panose="020B0604020202020204" pitchFamily="34" charset="0"/>
              </a:rPr>
              <a:t>     Strengths</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Legally remove assets from donor’s estate</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Enables families to pass assets from generation to generation</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Protection from unforeseen lawsuits, estate taxes, medical expenses, etc.</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Highly effective in shielding both the trust’s grantor and its beneficiaries from claims on assets</a:t>
            </a:r>
          </a:p>
          <a:p>
            <a:pPr marL="742950" lvl="1" indent="-285750">
              <a:buFont typeface="Arial" panose="020B0604020202020204" pitchFamily="34" charset="0"/>
              <a:buChar char="•"/>
            </a:pPr>
            <a:endParaRPr lang="en-US" sz="1300" dirty="0">
              <a:solidFill>
                <a:schemeClr val="tx1">
                  <a:lumMod val="75000"/>
                  <a:lumOff val="25000"/>
                </a:schemeClr>
              </a:solidFill>
              <a:latin typeface="Arial" panose="020B0604020202020204" pitchFamily="34" charset="0"/>
              <a:cs typeface="Arial" panose="020B0604020202020204" pitchFamily="34" charset="0"/>
            </a:endParaRPr>
          </a:p>
          <a:p>
            <a:r>
              <a:rPr lang="en-US" sz="1300" dirty="0">
                <a:solidFill>
                  <a:schemeClr val="tx1">
                    <a:lumMod val="75000"/>
                    <a:lumOff val="25000"/>
                  </a:schemeClr>
                </a:solidFill>
                <a:latin typeface="Arial" panose="020B0604020202020204" pitchFamily="34" charset="0"/>
                <a:cs typeface="Arial" panose="020B0604020202020204" pitchFamily="34" charset="0"/>
              </a:rPr>
              <a:t>    </a:t>
            </a:r>
            <a:r>
              <a:rPr lang="en-US" sz="1300" b="1" dirty="0">
                <a:solidFill>
                  <a:schemeClr val="tx1">
                    <a:lumMod val="75000"/>
                    <a:lumOff val="25000"/>
                  </a:schemeClr>
                </a:solidFill>
                <a:latin typeface="Arial" panose="020B0604020202020204" pitchFamily="34" charset="0"/>
                <a:cs typeface="Arial" panose="020B0604020202020204" pitchFamily="34" charset="0"/>
              </a:rPr>
              <a:t>Weakness</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Assets held in an IGT are not eligible for the step-up in basis because they are no longer considered part of the estate leaving beneficiaries with the possibility of having a low-cost basis and the potentially large capital gain liability that comes with it</a:t>
            </a:r>
          </a:p>
          <a:p>
            <a:pPr marL="742950" lvl="1" indent="-285750">
              <a:buFont typeface="Arial" panose="020B0604020202020204" pitchFamily="34" charset="0"/>
              <a:buChar char="•"/>
            </a:pPr>
            <a:endParaRPr lang="en-US" sz="1200" cap="all" dirty="0">
              <a:solidFill>
                <a:srgbClr val="404040"/>
              </a:solidFill>
              <a:latin typeface="Arial" panose="020B0604020202020204" pitchFamily="34" charset="0"/>
              <a:cs typeface="Arial" panose="020B0604020202020204" pitchFamily="34" charset="0"/>
            </a:endParaRPr>
          </a:p>
          <a:p>
            <a:r>
              <a:rPr lang="en-US" sz="1400" b="1" cap="all" dirty="0">
                <a:solidFill>
                  <a:srgbClr val="0078B9"/>
                </a:solidFill>
                <a:latin typeface="Arial Narrow" panose="020B0604020202020204" pitchFamily="34" charset="0"/>
                <a:cs typeface="Arial Narrow" panose="020B0604020202020204" pitchFamily="34" charset="0"/>
              </a:rPr>
              <a:t>Qualified Opportunity Funds </a:t>
            </a:r>
            <a:r>
              <a:rPr lang="en-US" sz="1400" b="1" dirty="0">
                <a:solidFill>
                  <a:srgbClr val="0078B9"/>
                </a:solidFill>
                <a:latin typeface="Arial Narrow" panose="020B0604020202020204" pitchFamily="34" charset="0"/>
                <a:cs typeface="Arial Narrow" panose="020B0604020202020204" pitchFamily="34" charset="0"/>
              </a:rPr>
              <a:t>(QOFs)</a:t>
            </a:r>
          </a:p>
          <a:p>
            <a:endParaRPr lang="en-US" sz="1300" b="1" dirty="0">
              <a:solidFill>
                <a:srgbClr val="004B8D"/>
              </a:solidFill>
              <a:latin typeface="Arial" panose="020B0604020202020204" pitchFamily="34" charset="0"/>
              <a:cs typeface="Arial" panose="020B0604020202020204" pitchFamily="34" charset="0"/>
            </a:endParaRPr>
          </a:p>
          <a:p>
            <a:r>
              <a:rPr lang="en-US" sz="1300" b="1" dirty="0">
                <a:solidFill>
                  <a:srgbClr val="404040"/>
                </a:solidFill>
                <a:latin typeface="Arial" panose="020B0604020202020204" pitchFamily="34" charset="0"/>
                <a:cs typeface="Arial" panose="020B0604020202020204" pitchFamily="34" charset="0"/>
              </a:rPr>
              <a:t>     </a:t>
            </a:r>
            <a:r>
              <a:rPr lang="en-US" sz="1300" b="1" dirty="0">
                <a:solidFill>
                  <a:schemeClr val="tx1">
                    <a:lumMod val="75000"/>
                    <a:lumOff val="25000"/>
                  </a:schemeClr>
                </a:solidFill>
                <a:latin typeface="Arial" panose="020B0604020202020204" pitchFamily="34" charset="0"/>
                <a:cs typeface="Arial" panose="020B0604020202020204" pitchFamily="34" charset="0"/>
              </a:rPr>
              <a:t>Potential Solution</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Elimination of new capital gains through a step-up in basis if held for 10+ years</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Deferred tax can be paid by IGT assets for the grantor’s assets, reducing the taxable estate</a:t>
            </a:r>
          </a:p>
          <a:p>
            <a:pPr lvl="1"/>
            <a:endParaRPr lang="en-US" sz="1200" dirty="0">
              <a:solidFill>
                <a:schemeClr val="tx1">
                  <a:lumMod val="75000"/>
                  <a:lumOff val="25000"/>
                </a:schemeClr>
              </a:solidFill>
              <a:latin typeface="Arial" panose="020B0604020202020204" pitchFamily="34" charset="0"/>
              <a:cs typeface="Arial" panose="020B0604020202020204" pitchFamily="34" charset="0"/>
            </a:endParaRPr>
          </a:p>
          <a:p>
            <a:r>
              <a:rPr lang="en-US" sz="1300" b="1" cap="all" dirty="0">
                <a:solidFill>
                  <a:srgbClr val="0078B9"/>
                </a:solidFill>
                <a:latin typeface="Arial" panose="020B0604020202020204" pitchFamily="34" charset="0"/>
                <a:cs typeface="Arial" panose="020B0604020202020204" pitchFamily="34" charset="0"/>
              </a:rPr>
              <a:t>Final OZ Regulations </a:t>
            </a:r>
            <a:r>
              <a:rPr lang="en-US" sz="1300" dirty="0">
                <a:solidFill>
                  <a:schemeClr val="tx1">
                    <a:lumMod val="75000"/>
                    <a:lumOff val="25000"/>
                  </a:schemeClr>
                </a:solidFill>
                <a:latin typeface="Arial" panose="020B0604020202020204" pitchFamily="34" charset="0"/>
                <a:cs typeface="Arial" panose="020B0604020202020204" pitchFamily="34" charset="0"/>
              </a:rPr>
              <a:t>clarified that a gift to an IGT would not be an inclusion event of the deferred gain. In other words, it is a nonevent for tax purposes, and the OZ benefits would remain in place. In addition, the guidance specifies that upon the grantor’s death that the benefits of the QOF investment would remain intact for the beneficiary, including the donor’s holding period.</a:t>
            </a:r>
          </a:p>
          <a:p>
            <a:endParaRPr lang="en-US" sz="1200" dirty="0">
              <a:solidFill>
                <a:schemeClr val="tx1">
                  <a:lumMod val="75000"/>
                  <a:lumOff val="25000"/>
                </a:schemeClr>
              </a:solidFill>
              <a:latin typeface="Arial" panose="020B0604020202020204" pitchFamily="34" charset="0"/>
              <a:cs typeface="Arial" panose="020B0604020202020204" pitchFamily="34" charset="0"/>
            </a:endParaRPr>
          </a:p>
          <a:p>
            <a:r>
              <a:rPr lang="en-US" sz="1300" b="1" dirty="0">
                <a:solidFill>
                  <a:schemeClr val="tx1">
                    <a:lumMod val="75000"/>
                    <a:lumOff val="25000"/>
                  </a:schemeClr>
                </a:solidFill>
                <a:latin typeface="Arial" panose="020B0604020202020204" pitchFamily="34" charset="0"/>
                <a:cs typeface="Arial" panose="020B0604020202020204" pitchFamily="34" charset="0"/>
              </a:rPr>
              <a:t>Action Steps</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Identify clients with large estates and significant capital gains</a:t>
            </a:r>
          </a:p>
          <a:p>
            <a:pPr marL="742950" lvl="1" indent="-285750">
              <a:buFont typeface="Arial" panose="020B0604020202020204" pitchFamily="34" charset="0"/>
              <a:buChar char="•"/>
            </a:pPr>
            <a:r>
              <a:rPr lang="en-US" sz="1300" dirty="0">
                <a:solidFill>
                  <a:schemeClr val="tx1">
                    <a:lumMod val="75000"/>
                    <a:lumOff val="25000"/>
                  </a:schemeClr>
                </a:solidFill>
                <a:latin typeface="Arial" panose="020B0604020202020204" pitchFamily="34" charset="0"/>
                <a:cs typeface="Arial" panose="020B0604020202020204" pitchFamily="34" charset="0"/>
              </a:rPr>
              <a:t>Educate CPA and Estate Planning Attorneys</a:t>
            </a:r>
          </a:p>
        </p:txBody>
      </p:sp>
    </p:spTree>
    <p:extLst>
      <p:ext uri="{BB962C8B-B14F-4D97-AF65-F5344CB8AC3E}">
        <p14:creationId xmlns:p14="http://schemas.microsoft.com/office/powerpoint/2010/main" val="1404843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0"/>
            <a:ext cx="4429418"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Planning Concepts – Next Steps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6" name="Rectangle 5">
            <a:extLst>
              <a:ext uri="{FF2B5EF4-FFF2-40B4-BE49-F238E27FC236}">
                <a16:creationId xmlns:a16="http://schemas.microsoft.com/office/drawing/2014/main" id="{CACC1405-567B-B246-B62A-FBF901BD383E}"/>
              </a:ext>
            </a:extLst>
          </p:cNvPr>
          <p:cNvSpPr/>
          <p:nvPr/>
        </p:nvSpPr>
        <p:spPr>
          <a:xfrm>
            <a:off x="2542823" y="1147606"/>
            <a:ext cx="7999427" cy="5178341"/>
          </a:xfrm>
          <a:prstGeom prst="rect">
            <a:avLst/>
          </a:prstGeom>
        </p:spPr>
        <p:txBody>
          <a:bodyPr wrap="square">
            <a:spAutoFit/>
          </a:bodyPr>
          <a:lstStyle/>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Become an expert on OZs, DSTs and 721s</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Realized short and/or long-term gains within the last 180 days</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Unrealized short and/or long-term capital gains</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Concentrated stock positions</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Portfolio rebalancing</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Real estate held for investment purposes sold Jan 1, 2021, or later</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K-1 gains realized Jan 1, 2021, or later</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Large and complex estate planning needs</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Primary and secondary home gains realized within the last 180 days</a:t>
            </a:r>
          </a:p>
          <a:p>
            <a:pPr marL="342900" indent="-342900">
              <a:buFont typeface="+mj-lt"/>
              <a:buAutoNum type="arabicPeriod"/>
            </a:pPr>
            <a:endParaRPr lang="en-US" sz="1600" dirty="0">
              <a:solidFill>
                <a:srgbClr val="404040"/>
              </a:solidFill>
              <a:latin typeface="Arial" panose="020B0604020202020204" pitchFamily="34" charset="0"/>
              <a:cs typeface="Arial" panose="020B0604020202020204" pitchFamily="34" charset="0"/>
            </a:endParaRPr>
          </a:p>
          <a:p>
            <a:pPr marL="342900" indent="-342900">
              <a:buFont typeface="+mj-lt"/>
              <a:buAutoNum type="arabicPeriod"/>
            </a:pPr>
            <a:r>
              <a:rPr lang="en-US" sz="1600" dirty="0">
                <a:solidFill>
                  <a:srgbClr val="404040"/>
                </a:solidFill>
                <a:latin typeface="Arial" panose="020B0604020202020204" pitchFamily="34" charset="0"/>
                <a:cs typeface="Arial" panose="020B0604020202020204" pitchFamily="34" charset="0"/>
              </a:rPr>
              <a:t>Art and other collectibles sold over the last 180 days</a:t>
            </a:r>
          </a:p>
          <a:p>
            <a:endParaRPr lang="en-US" sz="1600" dirty="0">
              <a:solidFill>
                <a:srgbClr val="404040"/>
              </a:solidFill>
              <a:latin typeface="Arial" panose="020B0604020202020204" pitchFamily="34" charset="0"/>
              <a:cs typeface="Arial" panose="020B0604020202020204" pitchFamily="34" charset="0"/>
            </a:endParaRPr>
          </a:p>
          <a:p>
            <a:pPr marL="228600" indent="-228600">
              <a:buFont typeface="+mj-lt"/>
              <a:buAutoNum type="arabicPeriod"/>
            </a:pPr>
            <a:endParaRPr lang="en-US" sz="1100" dirty="0">
              <a:solidFill>
                <a:srgbClr val="40404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313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nyon with a city in the background&#10;&#10;Description automatically generated">
            <a:extLst>
              <a:ext uri="{FF2B5EF4-FFF2-40B4-BE49-F238E27FC236}">
                <a16:creationId xmlns:a16="http://schemas.microsoft.com/office/drawing/2014/main" id="{0DA61709-1425-C041-B40F-18DA6FA73B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
          <a:stretch/>
        </p:blipFill>
        <p:spPr>
          <a:xfrm>
            <a:off x="0" y="0"/>
            <a:ext cx="12192000" cy="6918690"/>
          </a:xfrm>
          <a:prstGeom prst="rect">
            <a:avLst/>
          </a:prstGeom>
        </p:spPr>
      </p:pic>
      <p:sp>
        <p:nvSpPr>
          <p:cNvPr id="9" name="Rectangle 8"/>
          <p:cNvSpPr/>
          <p:nvPr/>
        </p:nvSpPr>
        <p:spPr>
          <a:xfrm>
            <a:off x="0" y="-53276"/>
            <a:ext cx="12192000" cy="6971966"/>
          </a:xfrm>
          <a:prstGeom prst="rect">
            <a:avLst/>
          </a:prstGeom>
          <a:solidFill>
            <a:srgbClr val="1E4B8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D3CFA643-850C-8848-B0E4-FD3D18E3FF04}"/>
              </a:ext>
            </a:extLst>
          </p:cNvPr>
          <p:cNvSpPr txBox="1">
            <a:spLocks/>
          </p:cNvSpPr>
          <p:nvPr/>
        </p:nvSpPr>
        <p:spPr>
          <a:xfrm>
            <a:off x="4546725" y="3306975"/>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cap="all" baseline="30000" dirty="0">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2578036" y="2401892"/>
            <a:ext cx="7035928" cy="2061630"/>
            <a:chOff x="2546160" y="2598240"/>
            <a:chExt cx="7035928" cy="2061630"/>
          </a:xfrm>
        </p:grpSpPr>
        <p:grpSp>
          <p:nvGrpSpPr>
            <p:cNvPr id="11" name="Group 10">
              <a:extLst>
                <a:ext uri="{FF2B5EF4-FFF2-40B4-BE49-F238E27FC236}">
                  <a16:creationId xmlns:a16="http://schemas.microsoft.com/office/drawing/2014/main" id="{E0BBE4EA-05F8-314E-8F29-02995DFF1CB2}"/>
                </a:ext>
              </a:extLst>
            </p:cNvPr>
            <p:cNvGrpSpPr/>
            <p:nvPr/>
          </p:nvGrpSpPr>
          <p:grpSpPr>
            <a:xfrm>
              <a:off x="5878286" y="2598240"/>
              <a:ext cx="3703802" cy="2061630"/>
              <a:chOff x="184992" y="2432303"/>
              <a:chExt cx="3703802" cy="2061630"/>
            </a:xfrm>
          </p:grpSpPr>
          <p:sp>
            <p:nvSpPr>
              <p:cNvPr id="12" name="object 4">
                <a:extLst>
                  <a:ext uri="{FF2B5EF4-FFF2-40B4-BE49-F238E27FC236}">
                    <a16:creationId xmlns:a16="http://schemas.microsoft.com/office/drawing/2014/main" id="{2D3757C6-4BC9-A647-A02A-A91587894FC4}"/>
                  </a:ext>
                </a:extLst>
              </p:cNvPr>
              <p:cNvSpPr txBox="1"/>
              <p:nvPr/>
            </p:nvSpPr>
            <p:spPr>
              <a:xfrm>
                <a:off x="640478" y="2432303"/>
                <a:ext cx="3248316" cy="194765"/>
              </a:xfrm>
              <a:prstGeom prst="rect">
                <a:avLst/>
              </a:prstGeom>
            </p:spPr>
            <p:txBody>
              <a:bodyPr vert="horz" wrap="square" lIns="0" tIns="10001" rIns="0" bIns="0" rtlCol="0">
                <a:spAutoFit/>
              </a:bodyPr>
              <a:lstStyle/>
              <a:p>
                <a:pPr marL="9525"/>
                <a:endParaRPr lang="en-US" sz="1200" b="1" dirty="0">
                  <a:latin typeface="Arial Narrow" panose="020B0604020202020204" pitchFamily="34" charset="0"/>
                  <a:cs typeface="Arial Narrow" panose="020B0604020202020204" pitchFamily="34" charset="0"/>
                </a:endParaRPr>
              </a:p>
            </p:txBody>
          </p:sp>
          <p:sp>
            <p:nvSpPr>
              <p:cNvPr id="16" name="object 5">
                <a:extLst>
                  <a:ext uri="{FF2B5EF4-FFF2-40B4-BE49-F238E27FC236}">
                    <a16:creationId xmlns:a16="http://schemas.microsoft.com/office/drawing/2014/main" id="{4AB2C85F-F463-2C41-B065-424AE05BCFE0}"/>
                  </a:ext>
                </a:extLst>
              </p:cNvPr>
              <p:cNvSpPr txBox="1"/>
              <p:nvPr/>
            </p:nvSpPr>
            <p:spPr>
              <a:xfrm>
                <a:off x="184992" y="2483767"/>
                <a:ext cx="3418113" cy="2010166"/>
              </a:xfrm>
              <a:prstGeom prst="rect">
                <a:avLst/>
              </a:prstGeom>
            </p:spPr>
            <p:txBody>
              <a:bodyPr vert="horz" wrap="square" lIns="0" tIns="9525" rIns="0" bIns="0" rtlCol="0">
                <a:spAutoFit/>
              </a:bodyPr>
              <a:lstStyle/>
              <a:p>
                <a:pPr marL="9525">
                  <a:lnSpc>
                    <a:spcPts val="2100"/>
                  </a:lnSpc>
                  <a:spcBef>
                    <a:spcPts val="75"/>
                  </a:spcBef>
                </a:pPr>
                <a:r>
                  <a:rPr b="1" spc="-4" dirty="0">
                    <a:solidFill>
                      <a:schemeClr val="bg1"/>
                    </a:solidFill>
                    <a:latin typeface="Arial"/>
                    <a:cs typeface="Arial"/>
                  </a:rPr>
                  <a:t>Cantor Fitzgerald &amp;</a:t>
                </a:r>
                <a:r>
                  <a:rPr b="1" spc="-15" dirty="0">
                    <a:solidFill>
                      <a:schemeClr val="bg1"/>
                    </a:solidFill>
                    <a:latin typeface="Arial"/>
                    <a:cs typeface="Arial"/>
                  </a:rPr>
                  <a:t> </a:t>
                </a:r>
                <a:r>
                  <a:rPr b="1" dirty="0">
                    <a:solidFill>
                      <a:schemeClr val="bg1"/>
                    </a:solidFill>
                    <a:latin typeface="Arial"/>
                    <a:cs typeface="Arial"/>
                  </a:rPr>
                  <a:t>Co.</a:t>
                </a:r>
                <a:endParaRPr dirty="0">
                  <a:solidFill>
                    <a:schemeClr val="bg1"/>
                  </a:solidFill>
                  <a:latin typeface="Arial"/>
                  <a:cs typeface="Arial"/>
                </a:endParaRPr>
              </a:p>
              <a:p>
                <a:pPr marL="9525">
                  <a:lnSpc>
                    <a:spcPts val="2100"/>
                  </a:lnSpc>
                  <a:spcBef>
                    <a:spcPts val="4"/>
                  </a:spcBef>
                </a:pPr>
                <a:r>
                  <a:rPr sz="1400" spc="-26" dirty="0">
                    <a:solidFill>
                      <a:srgbClr val="FFFFFF"/>
                    </a:solidFill>
                    <a:latin typeface="Arial"/>
                    <a:cs typeface="Arial"/>
                  </a:rPr>
                  <a:t>110 </a:t>
                </a:r>
                <a:r>
                  <a:rPr sz="1400" dirty="0">
                    <a:solidFill>
                      <a:srgbClr val="FFFFFF"/>
                    </a:solidFill>
                    <a:latin typeface="Arial"/>
                    <a:cs typeface="Arial"/>
                  </a:rPr>
                  <a:t>E</a:t>
                </a:r>
                <a:r>
                  <a:rPr lang="en-US" sz="1400" dirty="0">
                    <a:solidFill>
                      <a:srgbClr val="FFFFFF"/>
                    </a:solidFill>
                    <a:latin typeface="Arial"/>
                    <a:cs typeface="Arial"/>
                  </a:rPr>
                  <a:t>.</a:t>
                </a:r>
                <a:r>
                  <a:rPr sz="1400" dirty="0">
                    <a:solidFill>
                      <a:srgbClr val="FFFFFF"/>
                    </a:solidFill>
                    <a:latin typeface="Arial"/>
                    <a:cs typeface="Arial"/>
                  </a:rPr>
                  <a:t> 59th</a:t>
                </a:r>
                <a:r>
                  <a:rPr sz="1400" spc="-71" dirty="0">
                    <a:solidFill>
                      <a:srgbClr val="FFFFFF"/>
                    </a:solidFill>
                    <a:latin typeface="Arial"/>
                    <a:cs typeface="Arial"/>
                  </a:rPr>
                  <a:t> </a:t>
                </a:r>
                <a:r>
                  <a:rPr sz="1400" dirty="0">
                    <a:solidFill>
                      <a:srgbClr val="FFFFFF"/>
                    </a:solidFill>
                    <a:latin typeface="Arial"/>
                    <a:cs typeface="Arial"/>
                  </a:rPr>
                  <a:t>St</a:t>
                </a:r>
                <a:r>
                  <a:rPr lang="en-US" sz="1400" dirty="0">
                    <a:solidFill>
                      <a:srgbClr val="FFFFFF"/>
                    </a:solidFill>
                    <a:latin typeface="Arial"/>
                    <a:cs typeface="Arial"/>
                  </a:rPr>
                  <a:t>.</a:t>
                </a:r>
                <a:endParaRPr sz="1400" dirty="0">
                  <a:latin typeface="Arial"/>
                  <a:cs typeface="Arial"/>
                </a:endParaRPr>
              </a:p>
              <a:p>
                <a:pPr marL="9525">
                  <a:lnSpc>
                    <a:spcPts val="2100"/>
                  </a:lnSpc>
                </a:pPr>
                <a:r>
                  <a:rPr sz="1400" dirty="0">
                    <a:solidFill>
                      <a:srgbClr val="FFFFFF"/>
                    </a:solidFill>
                    <a:latin typeface="Arial"/>
                    <a:cs typeface="Arial"/>
                  </a:rPr>
                  <a:t>New </a:t>
                </a:r>
                <a:r>
                  <a:rPr sz="1400" spc="-23" dirty="0">
                    <a:solidFill>
                      <a:srgbClr val="FFFFFF"/>
                    </a:solidFill>
                    <a:latin typeface="Arial"/>
                    <a:cs typeface="Arial"/>
                  </a:rPr>
                  <a:t>York, </a:t>
                </a:r>
                <a:r>
                  <a:rPr sz="1400" spc="-4" dirty="0">
                    <a:solidFill>
                      <a:srgbClr val="FFFFFF"/>
                    </a:solidFill>
                    <a:latin typeface="Arial"/>
                    <a:cs typeface="Arial"/>
                  </a:rPr>
                  <a:t>NY</a:t>
                </a:r>
                <a:r>
                  <a:rPr sz="1400" spc="-79" dirty="0">
                    <a:solidFill>
                      <a:srgbClr val="FFFFFF"/>
                    </a:solidFill>
                    <a:latin typeface="Arial"/>
                    <a:cs typeface="Arial"/>
                  </a:rPr>
                  <a:t> </a:t>
                </a:r>
                <a:r>
                  <a:rPr sz="1400" dirty="0">
                    <a:solidFill>
                      <a:srgbClr val="FFFFFF"/>
                    </a:solidFill>
                    <a:latin typeface="Arial"/>
                    <a:cs typeface="Arial"/>
                  </a:rPr>
                  <a:t>10022</a:t>
                </a:r>
                <a:endParaRPr sz="1400" dirty="0">
                  <a:latin typeface="Arial"/>
                  <a:cs typeface="Arial"/>
                </a:endParaRPr>
              </a:p>
              <a:p>
                <a:pPr marL="9525">
                  <a:lnSpc>
                    <a:spcPts val="2100"/>
                  </a:lnSpc>
                </a:pPr>
                <a:r>
                  <a:rPr sz="1400" spc="-4" dirty="0">
                    <a:solidFill>
                      <a:schemeClr val="bg1"/>
                    </a:solidFill>
                    <a:latin typeface="Arial"/>
                    <a:cs typeface="Arial"/>
                  </a:rPr>
                  <a:t>1-855-9-CANTOR</a:t>
                </a:r>
                <a:r>
                  <a:rPr sz="1400" spc="-68" dirty="0">
                    <a:solidFill>
                      <a:schemeClr val="bg1"/>
                    </a:solidFill>
                    <a:latin typeface="Arial"/>
                    <a:cs typeface="Arial"/>
                  </a:rPr>
                  <a:t> </a:t>
                </a:r>
                <a:endParaRPr lang="en-US" sz="1400" spc="-68" dirty="0">
                  <a:solidFill>
                    <a:schemeClr val="bg1"/>
                  </a:solidFill>
                  <a:latin typeface="Arial"/>
                  <a:cs typeface="Arial"/>
                </a:endParaRPr>
              </a:p>
              <a:p>
                <a:pPr marL="9525">
                  <a:lnSpc>
                    <a:spcPts val="1600"/>
                  </a:lnSpc>
                </a:pPr>
                <a:br>
                  <a:rPr lang="en-US" sz="1100" spc="-4" dirty="0">
                    <a:solidFill>
                      <a:schemeClr val="bg1"/>
                    </a:solidFill>
                    <a:latin typeface="Arial"/>
                    <a:cs typeface="Arial"/>
                  </a:rPr>
                </a:br>
                <a:r>
                  <a:rPr lang="en-US" sz="1200" dirty="0">
                    <a:solidFill>
                      <a:schemeClr val="bg1"/>
                    </a:solidFill>
                    <a:latin typeface="Arial"/>
                    <a:cs typeface="Arial"/>
                  </a:rPr>
                  <a:t>cfsupport@cantor.com</a:t>
                </a:r>
              </a:p>
              <a:p>
                <a:pPr marL="9525">
                  <a:lnSpc>
                    <a:spcPts val="1600"/>
                  </a:lnSpc>
                </a:pPr>
                <a:r>
                  <a:rPr lang="en-US" sz="1200" dirty="0">
                    <a:solidFill>
                      <a:schemeClr val="bg1"/>
                    </a:solidFill>
                    <a:latin typeface="Arial"/>
                    <a:cs typeface="Arial"/>
                  </a:rPr>
                  <a:t>www.cantor.com</a:t>
                </a:r>
              </a:p>
              <a:p>
                <a:pPr marL="9525"/>
                <a:endParaRPr lang="en-US" sz="1000" dirty="0">
                  <a:solidFill>
                    <a:schemeClr val="bg1"/>
                  </a:solidFill>
                  <a:latin typeface="Arial"/>
                  <a:cs typeface="Arial"/>
                </a:endParaRPr>
              </a:p>
              <a:p>
                <a:pPr marL="9525"/>
                <a:endParaRPr lang="en-US" sz="1000" dirty="0">
                  <a:solidFill>
                    <a:schemeClr val="bg1"/>
                  </a:solidFill>
                  <a:latin typeface="Arial"/>
                  <a:cs typeface="Arial"/>
                </a:endParaRPr>
              </a:p>
            </p:txBody>
          </p:sp>
        </p:grpSp>
        <p:cxnSp>
          <p:nvCxnSpPr>
            <p:cNvPr id="17" name="Straight Connector 16">
              <a:extLst>
                <a:ext uri="{FF2B5EF4-FFF2-40B4-BE49-F238E27FC236}">
                  <a16:creationId xmlns:a16="http://schemas.microsoft.com/office/drawing/2014/main" id="{B4EFBBDB-699D-AF49-B455-7DCDDA238243}"/>
                </a:ext>
              </a:extLst>
            </p:cNvPr>
            <p:cNvCxnSpPr>
              <a:cxnSpLocks/>
            </p:cNvCxnSpPr>
            <p:nvPr/>
          </p:nvCxnSpPr>
          <p:spPr>
            <a:xfrm>
              <a:off x="5617815" y="2722184"/>
              <a:ext cx="0" cy="1552182"/>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0C87717-5BDF-1749-A4A2-5974282AEA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6160" y="3106828"/>
              <a:ext cx="2704043" cy="872836"/>
            </a:xfrm>
            <a:prstGeom prst="rect">
              <a:avLst/>
            </a:prstGeom>
          </p:spPr>
        </p:pic>
      </p:grpSp>
    </p:spTree>
    <p:extLst>
      <p:ext uri="{BB962C8B-B14F-4D97-AF65-F5344CB8AC3E}">
        <p14:creationId xmlns:p14="http://schemas.microsoft.com/office/powerpoint/2010/main" val="298498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1"/>
            <a:ext cx="6185748" cy="430887"/>
          </a:xfrm>
          <a:prstGeom prst="rect">
            <a:avLst/>
          </a:prstGeom>
        </p:spPr>
        <p:txBody>
          <a:bodyPr wrap="squar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Risk Factors – Opportunity Zones</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7" name="Rectangle 1">
            <a:extLst>
              <a:ext uri="{FF2B5EF4-FFF2-40B4-BE49-F238E27FC236}">
                <a16:creationId xmlns:a16="http://schemas.microsoft.com/office/drawing/2014/main" id="{BA288F95-A2BE-444A-B757-B215AFFDF127}"/>
              </a:ext>
            </a:extLst>
          </p:cNvPr>
          <p:cNvSpPr>
            <a:spLocks noChangeArrowheads="1"/>
          </p:cNvSpPr>
          <p:nvPr/>
        </p:nvSpPr>
        <p:spPr bwMode="auto">
          <a:xfrm>
            <a:off x="2806303" y="889843"/>
            <a:ext cx="6579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Work Sans" charset="0"/>
                <a:ea typeface="MS PGothic" pitchFamily="34" charset="-128"/>
                <a:cs typeface="Work Sans" charset="0"/>
              </a:defRPr>
            </a:lvl1pPr>
            <a:lvl2pPr marL="742950" indent="-285750">
              <a:lnSpc>
                <a:spcPct val="90000"/>
              </a:lnSpc>
              <a:spcBef>
                <a:spcPts val="500"/>
              </a:spcBef>
              <a:buFont typeface="Arial" pitchFamily="34" charset="0"/>
              <a:buChar char="•"/>
              <a:defRPr sz="2400">
                <a:solidFill>
                  <a:schemeClr val="tx1"/>
                </a:solidFill>
                <a:latin typeface="Work Sans" charset="0"/>
                <a:ea typeface="Work Sans" charset="0"/>
                <a:cs typeface="Work Sans" charset="0"/>
              </a:defRPr>
            </a:lvl2pPr>
            <a:lvl3pPr marL="1143000" indent="-228600">
              <a:lnSpc>
                <a:spcPct val="90000"/>
              </a:lnSpc>
              <a:spcBef>
                <a:spcPts val="500"/>
              </a:spcBef>
              <a:buFont typeface="Arial" pitchFamily="34" charset="0"/>
              <a:buChar char="•"/>
              <a:defRPr sz="2000">
                <a:solidFill>
                  <a:schemeClr val="tx1"/>
                </a:solidFill>
                <a:latin typeface="Work Sans" charset="0"/>
                <a:ea typeface="Work Sans" charset="0"/>
                <a:cs typeface="Work Sans" charset="0"/>
              </a:defRPr>
            </a:lvl3pPr>
            <a:lvl4pPr marL="16002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4pPr>
            <a:lvl5pPr marL="20574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9pPr>
          </a:lstStyle>
          <a:p>
            <a:pPr>
              <a:buNone/>
            </a:pPr>
            <a:endParaRPr lang="en-US" sz="2000" dirty="0">
              <a:latin typeface="Arial" panose="020B0604020202020204" pitchFamily="34" charset="0"/>
              <a:cs typeface="Arial" panose="020B0604020202020204" pitchFamily="34" charset="0"/>
            </a:endParaRPr>
          </a:p>
        </p:txBody>
      </p:sp>
      <p:sp>
        <p:nvSpPr>
          <p:cNvPr id="5" name="Rectangle 1">
            <a:extLst>
              <a:ext uri="{FF2B5EF4-FFF2-40B4-BE49-F238E27FC236}">
                <a16:creationId xmlns:a16="http://schemas.microsoft.com/office/drawing/2014/main" id="{0EB3F2A5-77BF-A24A-BC58-48AA720D0C69}"/>
              </a:ext>
            </a:extLst>
          </p:cNvPr>
          <p:cNvSpPr>
            <a:spLocks noChangeArrowheads="1"/>
          </p:cNvSpPr>
          <p:nvPr/>
        </p:nvSpPr>
        <p:spPr bwMode="auto">
          <a:xfrm>
            <a:off x="457200" y="1143000"/>
            <a:ext cx="11146970" cy="499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itchFamily="34" charset="0"/>
              <a:buChar char="•"/>
              <a:defRPr sz="2800">
                <a:solidFill>
                  <a:schemeClr val="tx1"/>
                </a:solidFill>
                <a:latin typeface="Work Sans" charset="0"/>
                <a:ea typeface="MS PGothic" pitchFamily="34" charset="-128"/>
                <a:cs typeface="Work Sans" charset="0"/>
              </a:defRPr>
            </a:lvl1pPr>
            <a:lvl2pPr marL="742950" indent="-285750">
              <a:lnSpc>
                <a:spcPct val="90000"/>
              </a:lnSpc>
              <a:spcBef>
                <a:spcPts val="500"/>
              </a:spcBef>
              <a:buFont typeface="Arial" pitchFamily="34" charset="0"/>
              <a:buChar char="•"/>
              <a:defRPr sz="2400">
                <a:solidFill>
                  <a:schemeClr val="tx1"/>
                </a:solidFill>
                <a:latin typeface="Work Sans" charset="0"/>
                <a:ea typeface="Work Sans" charset="0"/>
                <a:cs typeface="Work Sans" charset="0"/>
              </a:defRPr>
            </a:lvl2pPr>
            <a:lvl3pPr marL="1143000" indent="-228600">
              <a:lnSpc>
                <a:spcPct val="90000"/>
              </a:lnSpc>
              <a:spcBef>
                <a:spcPts val="500"/>
              </a:spcBef>
              <a:buFont typeface="Arial" pitchFamily="34" charset="0"/>
              <a:buChar char="•"/>
              <a:defRPr sz="2000">
                <a:solidFill>
                  <a:schemeClr val="tx1"/>
                </a:solidFill>
                <a:latin typeface="Work Sans" charset="0"/>
                <a:ea typeface="Work Sans" charset="0"/>
                <a:cs typeface="Work Sans" charset="0"/>
              </a:defRPr>
            </a:lvl3pPr>
            <a:lvl4pPr marL="16002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4pPr>
            <a:lvl5pPr marL="20574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9pPr>
          </a:lstStyle>
          <a:p>
            <a:pPr lvl="0">
              <a:lnSpc>
                <a:spcPct val="100000"/>
              </a:lnSpc>
              <a:spcBef>
                <a:spcPts val="0"/>
              </a:spcBef>
              <a:spcAft>
                <a:spcPts val="800"/>
              </a:spcAft>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The Qualified Opportunity Zone rules are new and the U.S. Department of Treasury and the Internal Revenue Service have issued regulations (together with the Qualified Opportunity Zone rules, the "QOZ Program"), but many questions remain unanswered and changes to the QOZ Program could potentially reverse the tax benefits provided thereunder (the "QOZ Tax Benefits").  In addition, there is a lack of precedent and limited guidance with respect to the </a:t>
            </a:r>
            <a:r>
              <a:rPr lang="en-US" sz="1000" dirty="0" err="1">
                <a:solidFill>
                  <a:schemeClr val="tx1">
                    <a:lumMod val="75000"/>
                    <a:lumOff val="25000"/>
                  </a:schemeClr>
                </a:solidFill>
                <a:latin typeface="Arial" panose="020B0604020202020204" pitchFamily="34" charset="0"/>
                <a:cs typeface="Arial" panose="020B0604020202020204" pitchFamily="34" charset="0"/>
              </a:rPr>
              <a:t>QOZ</a:t>
            </a:r>
            <a:r>
              <a:rPr lang="en-US" sz="1000" dirty="0">
                <a:solidFill>
                  <a:schemeClr val="tx1">
                    <a:lumMod val="75000"/>
                    <a:lumOff val="25000"/>
                  </a:schemeClr>
                </a:solidFill>
                <a:latin typeface="Arial" panose="020B0604020202020204" pitchFamily="34" charset="0"/>
                <a:cs typeface="Arial" panose="020B0604020202020204" pitchFamily="34" charset="0"/>
              </a:rPr>
              <a:t> Program.</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Investors in Qualified Opportunity Funds will need to hold their investments for certain time periods in order to receive the full </a:t>
            </a:r>
            <a:r>
              <a:rPr lang="en-US" sz="1000" dirty="0" err="1">
                <a:solidFill>
                  <a:schemeClr val="tx1">
                    <a:lumMod val="75000"/>
                    <a:lumOff val="25000"/>
                  </a:schemeClr>
                </a:solidFill>
                <a:latin typeface="Arial" panose="020B0604020202020204" pitchFamily="34" charset="0"/>
                <a:cs typeface="Arial" panose="020B0604020202020204" pitchFamily="34" charset="0"/>
              </a:rPr>
              <a:t>QOZ</a:t>
            </a:r>
            <a:r>
              <a:rPr lang="en-US" sz="1000" dirty="0">
                <a:solidFill>
                  <a:schemeClr val="tx1">
                    <a:lumMod val="75000"/>
                    <a:lumOff val="25000"/>
                  </a:schemeClr>
                </a:solidFill>
                <a:latin typeface="Arial" panose="020B0604020202020204" pitchFamily="34" charset="0"/>
                <a:cs typeface="Arial" panose="020B0604020202020204" pitchFamily="34" charset="0"/>
              </a:rPr>
              <a:t> Tax Benefits afforded by the </a:t>
            </a:r>
            <a:r>
              <a:rPr lang="en-US" sz="1000" dirty="0" err="1">
                <a:solidFill>
                  <a:schemeClr val="tx1">
                    <a:lumMod val="75000"/>
                    <a:lumOff val="25000"/>
                  </a:schemeClr>
                </a:solidFill>
                <a:latin typeface="Arial" panose="020B0604020202020204" pitchFamily="34" charset="0"/>
                <a:cs typeface="Arial" panose="020B0604020202020204" pitchFamily="34" charset="0"/>
              </a:rPr>
              <a:t>QOZ</a:t>
            </a:r>
            <a:r>
              <a:rPr lang="en-US" sz="1000" dirty="0">
                <a:solidFill>
                  <a:schemeClr val="tx1">
                    <a:lumMod val="75000"/>
                    <a:lumOff val="25000"/>
                  </a:schemeClr>
                </a:solidFill>
                <a:latin typeface="Arial" panose="020B0604020202020204" pitchFamily="34" charset="0"/>
                <a:cs typeface="Arial" panose="020B0604020202020204" pitchFamily="34" charset="0"/>
              </a:rPr>
              <a:t> Program. A failure to do so may result in the potential tax benefits to the investor being reduced or eliminated.</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Qualified Opportunity Funds organized as partnerships (or limited liability companies treated as partnerships) for federal income tax purposes are subject to complex tax rules.  Investors should consults with their own tax advisors with respect to these rules and their impact on an investment.</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If a fund fails to meet any of the qualification requirements to be considered a Qualified Opportunity Fund</a:t>
            </a:r>
            <a:r>
              <a:rPr lang="en-US" sz="1000" strike="sngStrike" dirty="0">
                <a:solidFill>
                  <a:schemeClr val="tx1">
                    <a:lumMod val="75000"/>
                    <a:lumOff val="25000"/>
                  </a:schemeClr>
                </a:solidFill>
                <a:latin typeface="Arial" panose="020B0604020202020204" pitchFamily="34" charset="0"/>
                <a:cs typeface="Arial" panose="020B0604020202020204" pitchFamily="34" charset="0"/>
              </a:rPr>
              <a:t>s</a:t>
            </a:r>
            <a:r>
              <a:rPr lang="en-US" sz="1000" dirty="0">
                <a:solidFill>
                  <a:schemeClr val="tx1">
                    <a:lumMod val="75000"/>
                    <a:lumOff val="25000"/>
                  </a:schemeClr>
                </a:solidFill>
                <a:latin typeface="Arial" panose="020B0604020202020204" pitchFamily="34" charset="0"/>
                <a:cs typeface="Arial" panose="020B0604020202020204" pitchFamily="34" charset="0"/>
              </a:rPr>
              <a:t>, the anticipated QOZ Tax Benefits may be reduced or eliminated and, in addition, the fund may be subject to certain penalties. Furthermore, a fund may fail to qualify as a Qualified Opportunity Funds for non-tax reasons beyond its control, such as financing issues, zoning issues, disputes with co-investors, etc.</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Distributions to investors in a Qualified Opportunity Funds may result in a taxable gain to such investors.  Moreover, because investors will be allocated their share of a fund’s income, gains, losses and deductions, if such fund is a partnership for federal income tax purposes, an investor may be liable for federal income taxes a result of its ownership of an interest in the fund, even if the fund does not make a distribution to investors.</a:t>
            </a:r>
          </a:p>
          <a:p>
            <a:pPr>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The tax treatment of distributions to holders of interests in a Qualified Opportunity Fund may be uncertain, including whether distributions impact the aforementioned QOZ Program Tax Benefits.</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A Qualified Opportunity Fund must make investments in Qualified Opportunity Zones, which carries the inherent risk associated with investing in economically depressed areas.</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Any additional legislation or administrative guidance may reduce or eliminate the expected potential QOZ Tax Benefits or increase the burden of compliance with the QOZ Program.</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Investors in a Qualified Opportunity Fund may not be able to take advantage of the QOZ Program’s tax benefits if they do not properly make a deferral election on IRS Form 8949.</a:t>
            </a:r>
          </a:p>
          <a:p>
            <a:pPr lvl="0">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Qualified Opportunity Funds may encounter significant opposition from local communities, political groups or unions, which may damage their goodwill and reputation and adversely affect operations.</a:t>
            </a:r>
          </a:p>
          <a:p>
            <a:pPr>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An investment in a Qualified Opportunity Fund is likely speculative, illiquid and involves a high degree of risk. This is no guarantee that investors will receive any return.</a:t>
            </a:r>
          </a:p>
          <a:p>
            <a:pPr>
              <a:lnSpc>
                <a:spcPct val="100000"/>
              </a:lnSpc>
              <a:buClr>
                <a:schemeClr val="tx1">
                  <a:lumMod val="75000"/>
                  <a:lumOff val="25000"/>
                </a:schemeClr>
              </a:buClr>
            </a:pPr>
            <a:r>
              <a:rPr lang="en-US" sz="1000" dirty="0">
                <a:solidFill>
                  <a:schemeClr val="tx1">
                    <a:lumMod val="75000"/>
                    <a:lumOff val="25000"/>
                  </a:schemeClr>
                </a:solidFill>
                <a:latin typeface="Arial" panose="020B0604020202020204" pitchFamily="34" charset="0"/>
                <a:cs typeface="Arial" panose="020B0604020202020204" pitchFamily="34" charset="0"/>
              </a:rPr>
              <a:t>The state, local and other tax implications of a Qualified Opportunity Zone investment may not be clear and Investors may not qualify for </a:t>
            </a:r>
            <a:r>
              <a:rPr lang="en-US" sz="1000" dirty="0" err="1">
                <a:solidFill>
                  <a:schemeClr val="tx1">
                    <a:lumMod val="75000"/>
                    <a:lumOff val="25000"/>
                  </a:schemeClr>
                </a:solidFill>
                <a:latin typeface="Arial" panose="020B0604020202020204" pitchFamily="34" charset="0"/>
                <a:cs typeface="Arial" panose="020B0604020202020204" pitchFamily="34" charset="0"/>
              </a:rPr>
              <a:t>QOZ</a:t>
            </a:r>
            <a:r>
              <a:rPr lang="en-US" sz="1000" dirty="0">
                <a:solidFill>
                  <a:schemeClr val="tx1">
                    <a:lumMod val="75000"/>
                    <a:lumOff val="25000"/>
                  </a:schemeClr>
                </a:solidFill>
                <a:latin typeface="Arial" panose="020B0604020202020204" pitchFamily="34" charset="0"/>
                <a:cs typeface="Arial" panose="020B0604020202020204" pitchFamily="34" charset="0"/>
              </a:rPr>
              <a:t> Program Tax Benefits at the state or local level.</a:t>
            </a:r>
          </a:p>
        </p:txBody>
      </p:sp>
    </p:spTree>
    <p:extLst>
      <p:ext uri="{BB962C8B-B14F-4D97-AF65-F5344CB8AC3E}">
        <p14:creationId xmlns:p14="http://schemas.microsoft.com/office/powerpoint/2010/main" val="288205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CD7744-27C7-A148-9037-2E2DF185416B}"/>
              </a:ext>
            </a:extLst>
          </p:cNvPr>
          <p:cNvSpPr/>
          <p:nvPr/>
        </p:nvSpPr>
        <p:spPr>
          <a:xfrm>
            <a:off x="3295526" y="0"/>
            <a:ext cx="8896474" cy="6482435"/>
          </a:xfrm>
          <a:prstGeom prst="rect">
            <a:avLst/>
          </a:prstGeom>
          <a:solidFill>
            <a:srgbClr val="D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B0B3D63-0D98-FF4A-BF0E-B0DCE0575880}"/>
              </a:ext>
            </a:extLst>
          </p:cNvPr>
          <p:cNvGrpSpPr/>
          <p:nvPr/>
        </p:nvGrpSpPr>
        <p:grpSpPr>
          <a:xfrm>
            <a:off x="535146" y="3234803"/>
            <a:ext cx="2194560" cy="752983"/>
            <a:chOff x="329184" y="3429827"/>
            <a:chExt cx="2194560" cy="752983"/>
          </a:xfrm>
        </p:grpSpPr>
        <p:sp>
          <p:nvSpPr>
            <p:cNvPr id="10" name="TextBox 9">
              <a:extLst>
                <a:ext uri="{FF2B5EF4-FFF2-40B4-BE49-F238E27FC236}">
                  <a16:creationId xmlns:a16="http://schemas.microsoft.com/office/drawing/2014/main" id="{7D3197FA-4262-034C-B7F9-88840F540963}"/>
                </a:ext>
              </a:extLst>
            </p:cNvPr>
            <p:cNvSpPr txBox="1"/>
            <p:nvPr/>
          </p:nvSpPr>
          <p:spPr>
            <a:xfrm>
              <a:off x="329184" y="3429827"/>
              <a:ext cx="2194560" cy="277000"/>
            </a:xfrm>
            <a:prstGeom prst="rect">
              <a:avLst/>
            </a:prstGeom>
            <a:noFill/>
          </p:spPr>
          <p:txBody>
            <a:bodyPr wrap="square" rtlCol="0">
              <a:spAutoFit/>
            </a:bodyPr>
            <a:lstStyle/>
            <a:p>
              <a:pPr algn="ctr"/>
              <a:r>
                <a:rPr lang="en-US" sz="1200" b="1" cap="all" dirty="0">
                  <a:solidFill>
                    <a:srgbClr val="004B8D"/>
                  </a:solidFill>
                  <a:latin typeface="Arial Narrow" panose="020B0604020202020204" pitchFamily="34" charset="0"/>
                  <a:ea typeface="Georgia" charset="0"/>
                  <a:cs typeface="Arial Narrow" panose="020B0604020202020204" pitchFamily="34" charset="0"/>
                </a:rPr>
                <a:t>EXPANSIVE TEAM </a:t>
              </a:r>
            </a:p>
          </p:txBody>
        </p:sp>
        <p:sp>
          <p:nvSpPr>
            <p:cNvPr id="11" name="Rectangle 5">
              <a:extLst>
                <a:ext uri="{FF2B5EF4-FFF2-40B4-BE49-F238E27FC236}">
                  <a16:creationId xmlns:a16="http://schemas.microsoft.com/office/drawing/2014/main" id="{77CE8D37-CF4B-FB49-A0ED-FA55960B0B2F}"/>
                </a:ext>
              </a:extLst>
            </p:cNvPr>
            <p:cNvSpPr>
              <a:spLocks noChangeArrowheads="1"/>
            </p:cNvSpPr>
            <p:nvPr/>
          </p:nvSpPr>
          <p:spPr bwMode="auto">
            <a:xfrm>
              <a:off x="448056" y="3651895"/>
              <a:ext cx="1965960" cy="530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57150" algn="ctr">
                <a:buNone/>
              </a:pPr>
              <a:r>
                <a:rPr lang="en-US" sz="950" dirty="0">
                  <a:solidFill>
                    <a:schemeClr val="tx1">
                      <a:lumMod val="75000"/>
                      <a:lumOff val="25000"/>
                    </a:schemeClr>
                  </a:solidFill>
                  <a:latin typeface="Arial" charset="0"/>
                  <a:ea typeface="Arial" charset="0"/>
                  <a:cs typeface="Arial" charset="0"/>
                </a:rPr>
                <a:t>Across all platforms, Cantor Fitzgerald has more than 12,000 employees worldwide</a:t>
              </a:r>
            </a:p>
          </p:txBody>
        </p:sp>
      </p:grpSp>
      <p:grpSp>
        <p:nvGrpSpPr>
          <p:cNvPr id="12" name="Group 11">
            <a:extLst>
              <a:ext uri="{FF2B5EF4-FFF2-40B4-BE49-F238E27FC236}">
                <a16:creationId xmlns:a16="http://schemas.microsoft.com/office/drawing/2014/main" id="{20EF4014-5C56-4345-8CC4-90B092FFD3B5}"/>
              </a:ext>
            </a:extLst>
          </p:cNvPr>
          <p:cNvGrpSpPr/>
          <p:nvPr/>
        </p:nvGrpSpPr>
        <p:grpSpPr>
          <a:xfrm>
            <a:off x="535146" y="2373023"/>
            <a:ext cx="2194560" cy="632352"/>
            <a:chOff x="329184" y="2542168"/>
            <a:chExt cx="2194560" cy="632352"/>
          </a:xfrm>
        </p:grpSpPr>
        <p:sp>
          <p:nvSpPr>
            <p:cNvPr id="13" name="TextBox 12">
              <a:extLst>
                <a:ext uri="{FF2B5EF4-FFF2-40B4-BE49-F238E27FC236}">
                  <a16:creationId xmlns:a16="http://schemas.microsoft.com/office/drawing/2014/main" id="{188F9ECC-1362-2643-87A2-1EF92C0F0006}"/>
                </a:ext>
              </a:extLst>
            </p:cNvPr>
            <p:cNvSpPr txBox="1"/>
            <p:nvPr/>
          </p:nvSpPr>
          <p:spPr>
            <a:xfrm>
              <a:off x="329184" y="2542168"/>
              <a:ext cx="2194560" cy="276999"/>
            </a:xfrm>
            <a:prstGeom prst="rect">
              <a:avLst/>
            </a:prstGeom>
            <a:noFill/>
          </p:spPr>
          <p:txBody>
            <a:bodyPr wrap="square" rtlCol="0">
              <a:spAutoFit/>
            </a:bodyPr>
            <a:lstStyle/>
            <a:p>
              <a:pPr algn="ctr"/>
              <a:r>
                <a:rPr lang="en-US" sz="1200" b="1" cap="all" dirty="0">
                  <a:solidFill>
                    <a:srgbClr val="004B8D"/>
                  </a:solidFill>
                  <a:latin typeface="Arial Narrow" panose="020B0604020202020204" pitchFamily="34" charset="0"/>
                  <a:ea typeface="Georgia" charset="0"/>
                  <a:cs typeface="Arial Narrow" panose="020B0604020202020204" pitchFamily="34" charset="0"/>
                </a:rPr>
                <a:t>GLOBAL FOOTPRINT</a:t>
              </a:r>
            </a:p>
          </p:txBody>
        </p:sp>
        <p:sp>
          <p:nvSpPr>
            <p:cNvPr id="14" name="Rectangle 5">
              <a:extLst>
                <a:ext uri="{FF2B5EF4-FFF2-40B4-BE49-F238E27FC236}">
                  <a16:creationId xmlns:a16="http://schemas.microsoft.com/office/drawing/2014/main" id="{B4D7F5F8-E9AE-154B-A12E-9A0B084C827A}"/>
                </a:ext>
              </a:extLst>
            </p:cNvPr>
            <p:cNvSpPr>
              <a:spLocks noChangeArrowheads="1"/>
            </p:cNvSpPr>
            <p:nvPr/>
          </p:nvSpPr>
          <p:spPr bwMode="auto">
            <a:xfrm>
              <a:off x="448056" y="2789799"/>
              <a:ext cx="1965960"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112713" algn="ctr">
                <a:buNone/>
              </a:pPr>
              <a:r>
                <a:rPr lang="en-US" sz="950" dirty="0">
                  <a:solidFill>
                    <a:schemeClr val="tx1">
                      <a:lumMod val="75000"/>
                      <a:lumOff val="25000"/>
                    </a:schemeClr>
                  </a:solidFill>
                  <a:latin typeface="Arial" charset="0"/>
                  <a:ea typeface="Arial" charset="0"/>
                  <a:cs typeface="Arial" charset="0"/>
                </a:rPr>
                <a:t>More than 160 offices in 22 countries</a:t>
              </a:r>
            </a:p>
          </p:txBody>
        </p:sp>
      </p:grpSp>
      <p:grpSp>
        <p:nvGrpSpPr>
          <p:cNvPr id="15" name="Group 14">
            <a:extLst>
              <a:ext uri="{FF2B5EF4-FFF2-40B4-BE49-F238E27FC236}">
                <a16:creationId xmlns:a16="http://schemas.microsoft.com/office/drawing/2014/main" id="{65A2D129-CDA6-FB49-9857-B4293E10E2D6}"/>
              </a:ext>
            </a:extLst>
          </p:cNvPr>
          <p:cNvGrpSpPr/>
          <p:nvPr/>
        </p:nvGrpSpPr>
        <p:grpSpPr>
          <a:xfrm>
            <a:off x="535146" y="4257682"/>
            <a:ext cx="2194560" cy="1282108"/>
            <a:chOff x="329184" y="4452707"/>
            <a:chExt cx="2194560" cy="1282108"/>
          </a:xfrm>
        </p:grpSpPr>
        <p:sp>
          <p:nvSpPr>
            <p:cNvPr id="16" name="TextBox 15">
              <a:extLst>
                <a:ext uri="{FF2B5EF4-FFF2-40B4-BE49-F238E27FC236}">
                  <a16:creationId xmlns:a16="http://schemas.microsoft.com/office/drawing/2014/main" id="{C61F123D-C2C3-7C49-BB6B-FD8794A79910}"/>
                </a:ext>
              </a:extLst>
            </p:cNvPr>
            <p:cNvSpPr txBox="1"/>
            <p:nvPr/>
          </p:nvSpPr>
          <p:spPr>
            <a:xfrm>
              <a:off x="329184" y="4452707"/>
              <a:ext cx="2194560" cy="276999"/>
            </a:xfrm>
            <a:prstGeom prst="rect">
              <a:avLst/>
            </a:prstGeom>
            <a:noFill/>
          </p:spPr>
          <p:txBody>
            <a:bodyPr wrap="square" rtlCol="0">
              <a:spAutoFit/>
            </a:bodyPr>
            <a:lstStyle/>
            <a:p>
              <a:pPr algn="ctr"/>
              <a:r>
                <a:rPr lang="en-US" sz="1200" b="1" cap="all" dirty="0">
                  <a:solidFill>
                    <a:srgbClr val="004B8D"/>
                  </a:solidFill>
                  <a:latin typeface="Arial Narrow" panose="020B0604020202020204" pitchFamily="34" charset="0"/>
                  <a:ea typeface="Georgia" charset="0"/>
                  <a:cs typeface="Arial Narrow" panose="020B0604020202020204" pitchFamily="34" charset="0"/>
                </a:rPr>
                <a:t>INVESTMENT GRADE </a:t>
              </a:r>
            </a:p>
          </p:txBody>
        </p:sp>
        <p:sp>
          <p:nvSpPr>
            <p:cNvPr id="17" name="Rectangle 5">
              <a:extLst>
                <a:ext uri="{FF2B5EF4-FFF2-40B4-BE49-F238E27FC236}">
                  <a16:creationId xmlns:a16="http://schemas.microsoft.com/office/drawing/2014/main" id="{249957DE-73BE-404A-A9D2-FD93E166F433}"/>
                </a:ext>
              </a:extLst>
            </p:cNvPr>
            <p:cNvSpPr>
              <a:spLocks noChangeArrowheads="1"/>
            </p:cNvSpPr>
            <p:nvPr/>
          </p:nvSpPr>
          <p:spPr bwMode="auto">
            <a:xfrm>
              <a:off x="448056" y="4687185"/>
              <a:ext cx="1965960" cy="1047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US" sz="950" dirty="0">
                  <a:solidFill>
                    <a:schemeClr val="tx1">
                      <a:lumMod val="75000"/>
                      <a:lumOff val="25000"/>
                    </a:schemeClr>
                  </a:solidFill>
                  <a:latin typeface="Arial" charset="0"/>
                  <a:ea typeface="Arial" charset="0"/>
                  <a:cs typeface="Arial" charset="0"/>
                </a:rPr>
                <a:t>Maintains an investment-grade credit rating by Standard &amp; Poor’s and Fitch</a:t>
              </a:r>
            </a:p>
          </p:txBody>
        </p:sp>
      </p:grpSp>
      <p:grpSp>
        <p:nvGrpSpPr>
          <p:cNvPr id="18" name="Group 17">
            <a:extLst>
              <a:ext uri="{FF2B5EF4-FFF2-40B4-BE49-F238E27FC236}">
                <a16:creationId xmlns:a16="http://schemas.microsoft.com/office/drawing/2014/main" id="{B7EED858-21B7-4443-A0AA-E63CB073544B}"/>
              </a:ext>
            </a:extLst>
          </p:cNvPr>
          <p:cNvGrpSpPr/>
          <p:nvPr/>
        </p:nvGrpSpPr>
        <p:grpSpPr>
          <a:xfrm>
            <a:off x="535146" y="5249347"/>
            <a:ext cx="2194560" cy="929536"/>
            <a:chOff x="329184" y="5444372"/>
            <a:chExt cx="2194560" cy="929536"/>
          </a:xfrm>
        </p:grpSpPr>
        <p:sp>
          <p:nvSpPr>
            <p:cNvPr id="19" name="TextBox 18">
              <a:extLst>
                <a:ext uri="{FF2B5EF4-FFF2-40B4-BE49-F238E27FC236}">
                  <a16:creationId xmlns:a16="http://schemas.microsoft.com/office/drawing/2014/main" id="{D60ED486-457D-B34B-92AA-35332BBDD897}"/>
                </a:ext>
              </a:extLst>
            </p:cNvPr>
            <p:cNvSpPr txBox="1"/>
            <p:nvPr/>
          </p:nvSpPr>
          <p:spPr>
            <a:xfrm>
              <a:off x="329184" y="5444372"/>
              <a:ext cx="2194560" cy="253916"/>
            </a:xfrm>
            <a:prstGeom prst="rect">
              <a:avLst/>
            </a:prstGeom>
            <a:noFill/>
          </p:spPr>
          <p:txBody>
            <a:bodyPr wrap="square" rtlCol="0">
              <a:spAutoFit/>
            </a:bodyPr>
            <a:lstStyle/>
            <a:p>
              <a:pPr algn="ctr"/>
              <a:r>
                <a:rPr lang="en-US" sz="1050" b="1" cap="all" dirty="0">
                  <a:solidFill>
                    <a:srgbClr val="004B8D"/>
                  </a:solidFill>
                  <a:latin typeface="Arial" panose="020B0604020202020204" pitchFamily="34" charset="0"/>
                  <a:ea typeface="Georgia" charset="0"/>
                  <a:cs typeface="Arial" panose="020B0604020202020204" pitchFamily="34" charset="0"/>
                </a:rPr>
                <a:t>Primary Dealer</a:t>
              </a:r>
            </a:p>
          </p:txBody>
        </p:sp>
        <p:sp>
          <p:nvSpPr>
            <p:cNvPr id="20" name="Rectangle 5">
              <a:extLst>
                <a:ext uri="{FF2B5EF4-FFF2-40B4-BE49-F238E27FC236}">
                  <a16:creationId xmlns:a16="http://schemas.microsoft.com/office/drawing/2014/main" id="{16DB05D6-01CE-3841-8C88-C4D90B64A165}"/>
                </a:ext>
              </a:extLst>
            </p:cNvPr>
            <p:cNvSpPr>
              <a:spLocks noChangeArrowheads="1"/>
            </p:cNvSpPr>
            <p:nvPr/>
          </p:nvSpPr>
          <p:spPr bwMode="auto">
            <a:xfrm>
              <a:off x="448056" y="5696800"/>
              <a:ext cx="196596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57150" algn="ctr">
                <a:buNone/>
              </a:pPr>
              <a:r>
                <a:rPr lang="en-US" sz="950" dirty="0">
                  <a:solidFill>
                    <a:schemeClr val="tx1">
                      <a:lumMod val="75000"/>
                      <a:lumOff val="25000"/>
                    </a:schemeClr>
                  </a:solidFill>
                  <a:latin typeface="Arial" charset="0"/>
                  <a:ea typeface="Arial" charset="0"/>
                  <a:cs typeface="Arial" charset="0"/>
                </a:rPr>
                <a:t>One of the 24 primary dealers authorized to transact business with the Federal Reserve Bank of New York</a:t>
              </a:r>
            </a:p>
          </p:txBody>
        </p:sp>
      </p:grpSp>
      <p:grpSp>
        <p:nvGrpSpPr>
          <p:cNvPr id="21" name="Group 20">
            <a:extLst>
              <a:ext uri="{FF2B5EF4-FFF2-40B4-BE49-F238E27FC236}">
                <a16:creationId xmlns:a16="http://schemas.microsoft.com/office/drawing/2014/main" id="{38944F0A-EDDB-2942-B8E2-DA432D908D43}"/>
              </a:ext>
            </a:extLst>
          </p:cNvPr>
          <p:cNvGrpSpPr/>
          <p:nvPr/>
        </p:nvGrpSpPr>
        <p:grpSpPr>
          <a:xfrm>
            <a:off x="538271" y="1091645"/>
            <a:ext cx="2189661" cy="1077218"/>
            <a:chOff x="332308" y="1286670"/>
            <a:chExt cx="2189661" cy="1077218"/>
          </a:xfrm>
        </p:grpSpPr>
        <p:sp>
          <p:nvSpPr>
            <p:cNvPr id="22" name="TextBox 21">
              <a:extLst>
                <a:ext uri="{FF2B5EF4-FFF2-40B4-BE49-F238E27FC236}">
                  <a16:creationId xmlns:a16="http://schemas.microsoft.com/office/drawing/2014/main" id="{60907D98-3D30-B24B-BB65-3D15024DE534}"/>
                </a:ext>
              </a:extLst>
            </p:cNvPr>
            <p:cNvSpPr txBox="1"/>
            <p:nvPr/>
          </p:nvSpPr>
          <p:spPr>
            <a:xfrm>
              <a:off x="332308" y="1286670"/>
              <a:ext cx="2189661" cy="276999"/>
            </a:xfrm>
            <a:prstGeom prst="rect">
              <a:avLst/>
            </a:prstGeom>
            <a:noFill/>
          </p:spPr>
          <p:txBody>
            <a:bodyPr wrap="square" rtlCol="0">
              <a:spAutoFit/>
            </a:bodyPr>
            <a:lstStyle/>
            <a:p>
              <a:pPr algn="ctr"/>
              <a:r>
                <a:rPr lang="en-US" sz="1200" b="1" cap="all" dirty="0">
                  <a:solidFill>
                    <a:srgbClr val="004B8D"/>
                  </a:solidFill>
                  <a:latin typeface="Arial Narrow" panose="020B0604020202020204" pitchFamily="34" charset="0"/>
                  <a:ea typeface="Georgia" charset="0"/>
                  <a:cs typeface="Arial Narrow" panose="020B0604020202020204" pitchFamily="34" charset="0"/>
                </a:rPr>
                <a:t>A HISTORY SPANNING 75 YEARS</a:t>
              </a:r>
            </a:p>
          </p:txBody>
        </p:sp>
        <p:sp>
          <p:nvSpPr>
            <p:cNvPr id="23" name="Rectangle 5">
              <a:extLst>
                <a:ext uri="{FF2B5EF4-FFF2-40B4-BE49-F238E27FC236}">
                  <a16:creationId xmlns:a16="http://schemas.microsoft.com/office/drawing/2014/main" id="{F97F4476-19BF-104D-97C9-2E3A081A6AD7}"/>
                </a:ext>
              </a:extLst>
            </p:cNvPr>
            <p:cNvSpPr>
              <a:spLocks noChangeArrowheads="1"/>
            </p:cNvSpPr>
            <p:nvPr/>
          </p:nvSpPr>
          <p:spPr bwMode="auto">
            <a:xfrm>
              <a:off x="444696" y="1540586"/>
              <a:ext cx="1961397" cy="82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US" sz="950" dirty="0">
                  <a:solidFill>
                    <a:schemeClr val="tx1">
                      <a:lumMod val="75000"/>
                      <a:lumOff val="25000"/>
                    </a:schemeClr>
                  </a:solidFill>
                  <a:latin typeface="Arial" charset="0"/>
                  <a:ea typeface="Arial" charset="0"/>
                  <a:cs typeface="Arial" charset="0"/>
                </a:rPr>
                <a:t>Founded in 1945, Cantor Fitzgerald is a global financial services  firm with significant real estate, capital markets, research and investment expertise</a:t>
              </a:r>
            </a:p>
          </p:txBody>
        </p:sp>
      </p:grpSp>
      <p:sp>
        <p:nvSpPr>
          <p:cNvPr id="24" name="Rectangle 23">
            <a:extLst>
              <a:ext uri="{FF2B5EF4-FFF2-40B4-BE49-F238E27FC236}">
                <a16:creationId xmlns:a16="http://schemas.microsoft.com/office/drawing/2014/main" id="{EB4EAD56-523F-4C46-8473-7AAA88B782AB}"/>
              </a:ext>
            </a:extLst>
          </p:cNvPr>
          <p:cNvSpPr/>
          <p:nvPr/>
        </p:nvSpPr>
        <p:spPr>
          <a:xfrm>
            <a:off x="3875314" y="1055764"/>
            <a:ext cx="7707086" cy="738664"/>
          </a:xfrm>
          <a:prstGeom prst="rect">
            <a:avLst/>
          </a:prstGeom>
        </p:spPr>
        <p:txBody>
          <a:bodyPr wrap="square">
            <a:spAutoFit/>
          </a:bodyPr>
          <a:lstStyle/>
          <a:p>
            <a:pPr algn="just"/>
            <a:r>
              <a:rPr lang="en-US" sz="1400" dirty="0">
                <a:solidFill>
                  <a:schemeClr val="tx1">
                    <a:lumMod val="75000"/>
                    <a:lumOff val="25000"/>
                  </a:schemeClr>
                </a:solidFill>
                <a:latin typeface="Arial" panose="020B0604020202020204" pitchFamily="34" charset="0"/>
                <a:cs typeface="Arial" panose="020B0604020202020204" pitchFamily="34" charset="0"/>
              </a:rPr>
              <a:t>Real-time access to vast commercial real estate data helps to position Cantor Fitzgerald at the nexus of every phase of a transaction — from buying and selling to financing some of the world’s leading properties. </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9261D25-2A60-B14A-B422-436F9472676A}"/>
              </a:ext>
            </a:extLst>
          </p:cNvPr>
          <p:cNvSpPr/>
          <p:nvPr/>
        </p:nvSpPr>
        <p:spPr>
          <a:xfrm>
            <a:off x="3875314" y="413932"/>
            <a:ext cx="5556306" cy="400110"/>
          </a:xfrm>
          <a:prstGeom prst="rect">
            <a:avLst/>
          </a:prstGeom>
        </p:spPr>
        <p:txBody>
          <a:bodyPr wrap="square">
            <a:spAutoFit/>
          </a:bodyPr>
          <a:lstStyle/>
          <a:p>
            <a:r>
              <a:rPr lang="en-US" sz="2000" b="1" dirty="0">
                <a:solidFill>
                  <a:srgbClr val="004A8D"/>
                </a:solidFill>
                <a:latin typeface="Arial Narrow" panose="020B0604020202020204" pitchFamily="34" charset="0"/>
                <a:cs typeface="Arial Narrow" panose="020B0604020202020204" pitchFamily="34" charset="0"/>
              </a:rPr>
              <a:t>NATIONAL REAL ESTATE REACH</a:t>
            </a:r>
          </a:p>
        </p:txBody>
      </p:sp>
      <p:cxnSp>
        <p:nvCxnSpPr>
          <p:cNvPr id="26" name="Straight Connector 25">
            <a:extLst>
              <a:ext uri="{FF2B5EF4-FFF2-40B4-BE49-F238E27FC236}">
                <a16:creationId xmlns:a16="http://schemas.microsoft.com/office/drawing/2014/main" id="{CBB14737-76D5-5645-A124-4FBEB1648995}"/>
              </a:ext>
            </a:extLst>
          </p:cNvPr>
          <p:cNvCxnSpPr>
            <a:cxnSpLocks/>
          </p:cNvCxnSpPr>
          <p:nvPr/>
        </p:nvCxnSpPr>
        <p:spPr>
          <a:xfrm>
            <a:off x="617442" y="2243375"/>
            <a:ext cx="2020824"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E07EEDF-E484-D54B-8FA2-EB4BCD72FA7B}"/>
              </a:ext>
            </a:extLst>
          </p:cNvPr>
          <p:cNvSpPr/>
          <p:nvPr/>
        </p:nvSpPr>
        <p:spPr>
          <a:xfrm>
            <a:off x="3875314" y="1875091"/>
            <a:ext cx="4572000" cy="538609"/>
          </a:xfrm>
          <a:prstGeom prst="rect">
            <a:avLst/>
          </a:prstGeom>
        </p:spPr>
        <p:txBody>
          <a:bodyPr>
            <a:spAutoFit/>
          </a:bodyPr>
          <a:lstStyle/>
          <a:p>
            <a:r>
              <a:rPr lang="en-US" b="1" dirty="0">
                <a:solidFill>
                  <a:srgbClr val="004A8D"/>
                </a:solidFill>
                <a:latin typeface="Arial Narrow" panose="020B0604020202020204" pitchFamily="34" charset="0"/>
                <a:cs typeface="Arial Narrow" panose="020B0604020202020204" pitchFamily="34" charset="0"/>
              </a:rPr>
              <a:t>OVER $200 BILLION </a:t>
            </a:r>
          </a:p>
          <a:p>
            <a:r>
              <a:rPr lang="en-US" sz="1100" dirty="0">
                <a:solidFill>
                  <a:schemeClr val="tx1">
                    <a:lumMod val="75000"/>
                    <a:lumOff val="25000"/>
                  </a:schemeClr>
                </a:solidFill>
                <a:latin typeface="Arial" panose="020B0604020202020204" pitchFamily="34" charset="0"/>
                <a:cs typeface="Arial" panose="020B0604020202020204" pitchFamily="34" charset="0"/>
              </a:rPr>
              <a:t>in real estate-related transactions</a:t>
            </a:r>
            <a:r>
              <a:rPr lang="en-US" sz="1100" baseline="30000" dirty="0">
                <a:solidFill>
                  <a:schemeClr val="tx1">
                    <a:lumMod val="75000"/>
                    <a:lumOff val="25000"/>
                  </a:schemeClr>
                </a:solidFill>
                <a:latin typeface="Arial" panose="020B0604020202020204" pitchFamily="34" charset="0"/>
                <a:cs typeface="Arial" panose="020B0604020202020204" pitchFamily="34" charset="0"/>
              </a:rPr>
              <a:t>1</a:t>
            </a:r>
            <a:r>
              <a:rPr lang="en-US" sz="1100" dirty="0">
                <a:solidFill>
                  <a:schemeClr val="tx1">
                    <a:lumMod val="75000"/>
                    <a:lumOff val="25000"/>
                  </a:schemeClr>
                </a:solidFill>
                <a:latin typeface="Arial" panose="020B0604020202020204" pitchFamily="34" charset="0"/>
                <a:cs typeface="Arial" panose="020B0604020202020204" pitchFamily="34" charset="0"/>
              </a:rPr>
              <a:t> since 2019</a:t>
            </a:r>
          </a:p>
        </p:txBody>
      </p:sp>
      <p:cxnSp>
        <p:nvCxnSpPr>
          <p:cNvPr id="29" name="Straight Connector 28">
            <a:extLst>
              <a:ext uri="{FF2B5EF4-FFF2-40B4-BE49-F238E27FC236}">
                <a16:creationId xmlns:a16="http://schemas.microsoft.com/office/drawing/2014/main" id="{A10740CC-C666-AA45-93B6-7521E8A585DF}"/>
              </a:ext>
            </a:extLst>
          </p:cNvPr>
          <p:cNvCxnSpPr>
            <a:cxnSpLocks/>
          </p:cNvCxnSpPr>
          <p:nvPr/>
        </p:nvCxnSpPr>
        <p:spPr>
          <a:xfrm>
            <a:off x="614647" y="3093547"/>
            <a:ext cx="2019857"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AC7194-16FA-594C-A66E-150D8DB12251}"/>
              </a:ext>
            </a:extLst>
          </p:cNvPr>
          <p:cNvCxnSpPr>
            <a:cxnSpLocks/>
          </p:cNvCxnSpPr>
          <p:nvPr/>
        </p:nvCxnSpPr>
        <p:spPr>
          <a:xfrm>
            <a:off x="617443" y="4127151"/>
            <a:ext cx="20238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163080-0C05-AE4F-95A1-98EA79A0FA69}"/>
              </a:ext>
            </a:extLst>
          </p:cNvPr>
          <p:cNvCxnSpPr>
            <a:cxnSpLocks/>
          </p:cNvCxnSpPr>
          <p:nvPr/>
        </p:nvCxnSpPr>
        <p:spPr>
          <a:xfrm>
            <a:off x="617443" y="5138975"/>
            <a:ext cx="20238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4" name="Picture 33" descr="Map&#10;&#10;Description automatically generated">
            <a:extLst>
              <a:ext uri="{FF2B5EF4-FFF2-40B4-BE49-F238E27FC236}">
                <a16:creationId xmlns:a16="http://schemas.microsoft.com/office/drawing/2014/main" id="{06F98ADD-5322-C749-B75E-816BBD597A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61314" y="2554223"/>
            <a:ext cx="5287016" cy="3687803"/>
          </a:xfrm>
          <a:prstGeom prst="rect">
            <a:avLst/>
          </a:prstGeom>
        </p:spPr>
      </p:pic>
      <p:sp>
        <p:nvSpPr>
          <p:cNvPr id="35" name="Rectangle 34">
            <a:extLst>
              <a:ext uri="{FF2B5EF4-FFF2-40B4-BE49-F238E27FC236}">
                <a16:creationId xmlns:a16="http://schemas.microsoft.com/office/drawing/2014/main" id="{D780D31D-C2A4-2345-89E7-92AB7F18CBB8}"/>
              </a:ext>
            </a:extLst>
          </p:cNvPr>
          <p:cNvSpPr/>
          <p:nvPr/>
        </p:nvSpPr>
        <p:spPr>
          <a:xfrm>
            <a:off x="3877056" y="6129862"/>
            <a:ext cx="7888298" cy="307777"/>
          </a:xfrm>
          <a:prstGeom prst="rect">
            <a:avLst/>
          </a:prstGeom>
        </p:spPr>
        <p:txBody>
          <a:bodyPr wrap="square">
            <a:spAutoFit/>
          </a:bodyPr>
          <a:lstStyle/>
          <a:p>
            <a:r>
              <a:rPr lang="en-US" sz="700" baseline="30000" dirty="0">
                <a:solidFill>
                  <a:schemeClr val="tx1">
                    <a:lumMod val="75000"/>
                    <a:lumOff val="25000"/>
                  </a:schemeClr>
                </a:solidFill>
                <a:latin typeface="Arial" panose="020B0604020202020204" pitchFamily="34" charset="0"/>
                <a:cs typeface="Arial" panose="020B0604020202020204" pitchFamily="34" charset="0"/>
              </a:rPr>
              <a:t>1 </a:t>
            </a:r>
            <a:r>
              <a:rPr lang="en-US" sz="700" dirty="0">
                <a:solidFill>
                  <a:schemeClr val="tx1">
                    <a:lumMod val="75000"/>
                    <a:lumOff val="25000"/>
                  </a:schemeClr>
                </a:solidFill>
                <a:latin typeface="Arial" panose="020B0604020202020204" pitchFamily="34" charset="0"/>
                <a:cs typeface="Arial" panose="020B0604020202020204" pitchFamily="34" charset="0"/>
              </a:rPr>
              <a:t>Includes originated debt and non-originated debt placement transactions.</a:t>
            </a:r>
          </a:p>
          <a:p>
            <a:r>
              <a:rPr lang="en-US" sz="700" dirty="0">
                <a:solidFill>
                  <a:schemeClr val="tx1">
                    <a:lumMod val="75000"/>
                    <a:lumOff val="25000"/>
                  </a:schemeClr>
                </a:solidFill>
                <a:latin typeface="Arial" panose="020B0604020202020204" pitchFamily="34" charset="0"/>
                <a:cs typeface="Arial" panose="020B0604020202020204" pitchFamily="34" charset="0"/>
              </a:rPr>
              <a:t>Cantor Fitzgerald refers to Cantor Fitzgerald, L.P., its subsidiaries, including Cantor Fitzgerald &amp; Co., and its affiliates including BGC Partners (NASDAQ: BGCP) and Newmark (NASDAQ:NMRK).</a:t>
            </a:r>
          </a:p>
        </p:txBody>
      </p:sp>
      <p:sp>
        <p:nvSpPr>
          <p:cNvPr id="28" name="Rectangle 27">
            <a:extLst>
              <a:ext uri="{FF2B5EF4-FFF2-40B4-BE49-F238E27FC236}">
                <a16:creationId xmlns:a16="http://schemas.microsoft.com/office/drawing/2014/main" id="{549B9A8C-7D51-5C46-B6E9-4B403353727B}"/>
              </a:ext>
            </a:extLst>
          </p:cNvPr>
          <p:cNvSpPr/>
          <p:nvPr/>
        </p:nvSpPr>
        <p:spPr>
          <a:xfrm>
            <a:off x="3875314" y="2630297"/>
            <a:ext cx="2383972" cy="2508379"/>
          </a:xfrm>
          <a:prstGeom prst="rect">
            <a:avLst/>
          </a:prstGeom>
        </p:spPr>
        <p:txBody>
          <a:bodyPr wrap="square">
            <a:spAutoFit/>
          </a:bodyPr>
          <a:lstStyle/>
          <a:p>
            <a:r>
              <a:rPr lang="en-US" b="1" dirty="0">
                <a:solidFill>
                  <a:srgbClr val="004A8D"/>
                </a:solidFill>
                <a:latin typeface="Arial Narrow" panose="020B0604020202020204" pitchFamily="34" charset="0"/>
                <a:cs typeface="Arial Narrow" panose="020B0604020202020204" pitchFamily="34" charset="0"/>
              </a:rPr>
              <a:t>REAL ESTATE EXPERTISE </a:t>
            </a:r>
          </a:p>
          <a:p>
            <a:pPr algn="just"/>
            <a:endParaRPr lang="en-US" sz="1100" dirty="0">
              <a:solidFill>
                <a:schemeClr val="tx1">
                  <a:lumMod val="75000"/>
                  <a:lumOff val="25000"/>
                </a:schemeClr>
              </a:solidFill>
              <a:latin typeface="Arial" panose="020B0604020202020204" pitchFamily="34" charset="0"/>
              <a:cs typeface="Arial" panose="020B0604020202020204" pitchFamily="34" charset="0"/>
            </a:endParaRPr>
          </a:p>
          <a:p>
            <a:pPr algn="just"/>
            <a:r>
              <a:rPr lang="en-US" sz="1100" dirty="0">
                <a:solidFill>
                  <a:schemeClr val="tx1">
                    <a:lumMod val="75000"/>
                    <a:lumOff val="25000"/>
                  </a:schemeClr>
                </a:solidFill>
                <a:latin typeface="Arial" panose="020B0604020202020204" pitchFamily="34" charset="0"/>
                <a:cs typeface="Arial" panose="020B0604020202020204" pitchFamily="34" charset="0"/>
              </a:rPr>
              <a:t>Through a powerful alignment of vertically integrated affiliates, Cantor Fitzgerald’s real estate platform offers broad access to critical market data and research, enhanced ability for diligence and underwriting, and superior deal flow enabling the ability to deliver institutional-quality alternative investments to investors.</a:t>
            </a:r>
          </a:p>
        </p:txBody>
      </p:sp>
      <p:cxnSp>
        <p:nvCxnSpPr>
          <p:cNvPr id="36" name="Straight Connector 35">
            <a:extLst>
              <a:ext uri="{FF2B5EF4-FFF2-40B4-BE49-F238E27FC236}">
                <a16:creationId xmlns:a16="http://schemas.microsoft.com/office/drawing/2014/main" id="{3D6DFDEC-A1C2-8A4B-B5AF-E8ADA2DE4578}"/>
              </a:ext>
            </a:extLst>
          </p:cNvPr>
          <p:cNvCxnSpPr>
            <a:cxnSpLocks/>
          </p:cNvCxnSpPr>
          <p:nvPr/>
        </p:nvCxnSpPr>
        <p:spPr>
          <a:xfrm>
            <a:off x="4002899" y="931647"/>
            <a:ext cx="7541401"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2" name="Picture 31" descr="Logo&#10;&#10;Description automatically generated">
            <a:extLst>
              <a:ext uri="{FF2B5EF4-FFF2-40B4-BE49-F238E27FC236}">
                <a16:creationId xmlns:a16="http://schemas.microsoft.com/office/drawing/2014/main" id="{92B95401-0BF0-5C42-A223-130DC701E4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6606" y="424058"/>
            <a:ext cx="1469264" cy="471273"/>
          </a:xfrm>
          <a:prstGeom prst="rect">
            <a:avLst/>
          </a:prstGeom>
        </p:spPr>
      </p:pic>
    </p:spTree>
    <p:extLst>
      <p:ext uri="{BB962C8B-B14F-4D97-AF65-F5344CB8AC3E}">
        <p14:creationId xmlns:p14="http://schemas.microsoft.com/office/powerpoint/2010/main" val="1436893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02920" y="228600"/>
            <a:ext cx="3637539" cy="430887"/>
          </a:xfrm>
          <a:prstGeom prst="rect">
            <a:avLst/>
          </a:prstGeom>
        </p:spPr>
        <p:txBody>
          <a:bodyPr wrap="square" anchor="ctr" anchorCtr="0">
            <a:spAutoFit/>
          </a:bodyPr>
          <a:lstStyle/>
          <a:p>
            <a:pPr defTabSz="914400">
              <a:spcBef>
                <a:spcPct val="0"/>
              </a:spcBef>
              <a:defRPr/>
            </a:pPr>
            <a:r>
              <a:rPr lang="en-US" sz="2200" b="1" cap="all" dirty="0">
                <a:solidFill>
                  <a:srgbClr val="1E4B88"/>
                </a:solidFill>
                <a:latin typeface="Arial Narrow" panose="020B0606020202030204" pitchFamily="34" charset="0"/>
                <a:cs typeface="Arial" panose="020B0604020202020204" pitchFamily="34" charset="0"/>
              </a:rPr>
              <a:t>Diversified Solution Set</a:t>
            </a:r>
            <a:endParaRPr lang="en-US" altLang="en-US" sz="2200" b="1" cap="all" dirty="0">
              <a:solidFill>
                <a:srgbClr val="1E4B88"/>
              </a:solidFill>
              <a:latin typeface="Arial Narrow" panose="020B0606020202030204" pitchFamily="34" charset="0"/>
              <a:ea typeface="Arial" charset="0"/>
              <a:cs typeface="Arial" panose="020B0604020202020204" pitchFamily="34" charset="0"/>
            </a:endParaRPr>
          </a:p>
        </p:txBody>
      </p:sp>
      <p:sp>
        <p:nvSpPr>
          <p:cNvPr id="5" name="Rectangle 4">
            <a:extLst>
              <a:ext uri="{FF2B5EF4-FFF2-40B4-BE49-F238E27FC236}">
                <a16:creationId xmlns:a16="http://schemas.microsoft.com/office/drawing/2014/main" id="{70857944-A248-4E67-92F4-E22D97AA1DA1}"/>
              </a:ext>
            </a:extLst>
          </p:cNvPr>
          <p:cNvSpPr/>
          <p:nvPr/>
        </p:nvSpPr>
        <p:spPr>
          <a:xfrm>
            <a:off x="721998" y="3271497"/>
            <a:ext cx="5255901" cy="2662965"/>
          </a:xfrm>
          <a:prstGeom prst="rect">
            <a:avLst/>
          </a:prstGeom>
          <a:solidFill>
            <a:srgbClr val="F2F2F2">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80"/>
          </a:p>
        </p:txBody>
      </p:sp>
      <p:sp>
        <p:nvSpPr>
          <p:cNvPr id="7" name="Rectangle 6">
            <a:extLst>
              <a:ext uri="{FF2B5EF4-FFF2-40B4-BE49-F238E27FC236}">
                <a16:creationId xmlns:a16="http://schemas.microsoft.com/office/drawing/2014/main" id="{609AEF9D-65F0-4930-B3CB-0A1629193346}"/>
              </a:ext>
            </a:extLst>
          </p:cNvPr>
          <p:cNvSpPr/>
          <p:nvPr/>
        </p:nvSpPr>
        <p:spPr>
          <a:xfrm>
            <a:off x="6096000" y="897752"/>
            <a:ext cx="5358938" cy="2244324"/>
          </a:xfrm>
          <a:prstGeom prst="rect">
            <a:avLst/>
          </a:prstGeom>
          <a:solidFill>
            <a:srgbClr val="F2F2F2">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80"/>
          </a:p>
        </p:txBody>
      </p:sp>
      <p:sp>
        <p:nvSpPr>
          <p:cNvPr id="8" name="TextBox 7">
            <a:extLst>
              <a:ext uri="{FF2B5EF4-FFF2-40B4-BE49-F238E27FC236}">
                <a16:creationId xmlns:a16="http://schemas.microsoft.com/office/drawing/2014/main" id="{004314DB-541C-43F1-B51D-7815ACEF849B}"/>
              </a:ext>
            </a:extLst>
          </p:cNvPr>
          <p:cNvSpPr txBox="1"/>
          <p:nvPr/>
        </p:nvSpPr>
        <p:spPr>
          <a:xfrm>
            <a:off x="6087567" y="907987"/>
            <a:ext cx="5367368" cy="264380"/>
          </a:xfrm>
          <a:prstGeom prst="rect">
            <a:avLst/>
          </a:prstGeom>
          <a:solidFill>
            <a:srgbClr val="084D86"/>
          </a:solidFill>
        </p:spPr>
        <p:txBody>
          <a:bodyPr wrap="square" rtlCol="0">
            <a:noAutofit/>
          </a:bodyPr>
          <a:lstStyle/>
          <a:p>
            <a:pPr algn="ctr"/>
            <a:r>
              <a:rPr lang="en-US" sz="1200" b="1" dirty="0">
                <a:solidFill>
                  <a:schemeClr val="bg1"/>
                </a:solidFill>
                <a:latin typeface="Arial" panose="020B0604020202020204" pitchFamily="34" charset="0"/>
                <a:cs typeface="Arial" panose="020B0604020202020204" pitchFamily="34" charset="0"/>
              </a:rPr>
              <a:t>1031s/DSTs/721s</a:t>
            </a:r>
          </a:p>
        </p:txBody>
      </p:sp>
      <p:sp>
        <p:nvSpPr>
          <p:cNvPr id="11" name="Rectangle 10">
            <a:extLst>
              <a:ext uri="{FF2B5EF4-FFF2-40B4-BE49-F238E27FC236}">
                <a16:creationId xmlns:a16="http://schemas.microsoft.com/office/drawing/2014/main" id="{886B9B72-1BD0-40BC-8AAA-51334005D7CA}"/>
              </a:ext>
            </a:extLst>
          </p:cNvPr>
          <p:cNvSpPr/>
          <p:nvPr/>
        </p:nvSpPr>
        <p:spPr>
          <a:xfrm>
            <a:off x="718240" y="897784"/>
            <a:ext cx="5251252" cy="2230639"/>
          </a:xfrm>
          <a:prstGeom prst="rect">
            <a:avLst/>
          </a:prstGeom>
          <a:solidFill>
            <a:srgbClr val="F2F2F2">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80"/>
          </a:p>
        </p:txBody>
      </p:sp>
      <p:sp>
        <p:nvSpPr>
          <p:cNvPr id="12" name="TextBox 11">
            <a:extLst>
              <a:ext uri="{FF2B5EF4-FFF2-40B4-BE49-F238E27FC236}">
                <a16:creationId xmlns:a16="http://schemas.microsoft.com/office/drawing/2014/main" id="{556F5915-8E6A-4168-B8A6-97D849ED9946}"/>
              </a:ext>
            </a:extLst>
          </p:cNvPr>
          <p:cNvSpPr txBox="1"/>
          <p:nvPr/>
        </p:nvSpPr>
        <p:spPr>
          <a:xfrm>
            <a:off x="718240" y="907987"/>
            <a:ext cx="5259659" cy="264380"/>
          </a:xfrm>
          <a:prstGeom prst="rect">
            <a:avLst/>
          </a:prstGeom>
          <a:solidFill>
            <a:srgbClr val="084D86"/>
          </a:solidFill>
        </p:spPr>
        <p:txBody>
          <a:bodyPr wrap="square" rtlCol="0">
            <a:noAutofit/>
          </a:bodyPr>
          <a:lstStyle/>
          <a:p>
            <a:pPr algn="ctr"/>
            <a:r>
              <a:rPr lang="en-US" sz="1200" b="1" dirty="0">
                <a:solidFill>
                  <a:schemeClr val="bg1"/>
                </a:solidFill>
                <a:latin typeface="Arial" panose="020B0604020202020204" pitchFamily="34" charset="0"/>
                <a:cs typeface="Arial" panose="020B0604020202020204" pitchFamily="34" charset="0"/>
              </a:rPr>
              <a:t>CORE REAL ESTATE</a:t>
            </a:r>
          </a:p>
        </p:txBody>
      </p:sp>
      <p:sp>
        <p:nvSpPr>
          <p:cNvPr id="13" name="TextBox 12">
            <a:extLst>
              <a:ext uri="{FF2B5EF4-FFF2-40B4-BE49-F238E27FC236}">
                <a16:creationId xmlns:a16="http://schemas.microsoft.com/office/drawing/2014/main" id="{87639195-BB4E-4684-889D-86382D5D740A}"/>
              </a:ext>
            </a:extLst>
          </p:cNvPr>
          <p:cNvSpPr txBox="1"/>
          <p:nvPr/>
        </p:nvSpPr>
        <p:spPr>
          <a:xfrm>
            <a:off x="721976" y="5728622"/>
            <a:ext cx="5255901" cy="284764"/>
          </a:xfrm>
          <a:prstGeom prst="rect">
            <a:avLst/>
          </a:prstGeom>
          <a:solidFill>
            <a:srgbClr val="084D86"/>
          </a:solidFill>
        </p:spPr>
        <p:txBody>
          <a:bodyPr wrap="square" rtlCol="0">
            <a:noAutofit/>
          </a:bodyPr>
          <a:lstStyle/>
          <a:p>
            <a:pPr algn="ctr"/>
            <a:r>
              <a:rPr lang="en-US" sz="1200" b="1" dirty="0">
                <a:solidFill>
                  <a:schemeClr val="bg1"/>
                </a:solidFill>
                <a:latin typeface="Arial" panose="020B0604020202020204" pitchFamily="34" charset="0"/>
                <a:cs typeface="Arial" panose="020B0604020202020204" pitchFamily="34" charset="0"/>
              </a:rPr>
              <a:t>OPPORTUNITY ZONES</a:t>
            </a:r>
          </a:p>
        </p:txBody>
      </p:sp>
      <p:sp>
        <p:nvSpPr>
          <p:cNvPr id="15" name="Rectangle 14">
            <a:extLst>
              <a:ext uri="{FF2B5EF4-FFF2-40B4-BE49-F238E27FC236}">
                <a16:creationId xmlns:a16="http://schemas.microsoft.com/office/drawing/2014/main" id="{DA04700B-F5B6-4111-BD33-11ABBFCCDB82}"/>
              </a:ext>
            </a:extLst>
          </p:cNvPr>
          <p:cNvSpPr/>
          <p:nvPr/>
        </p:nvSpPr>
        <p:spPr>
          <a:xfrm>
            <a:off x="6087564" y="3271498"/>
            <a:ext cx="5367368" cy="2664871"/>
          </a:xfrm>
          <a:prstGeom prst="rect">
            <a:avLst/>
          </a:prstGeom>
          <a:solidFill>
            <a:srgbClr val="F2F2F2">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980"/>
          </a:p>
        </p:txBody>
      </p:sp>
      <p:sp>
        <p:nvSpPr>
          <p:cNvPr id="16" name="TextBox 15">
            <a:extLst>
              <a:ext uri="{FF2B5EF4-FFF2-40B4-BE49-F238E27FC236}">
                <a16:creationId xmlns:a16="http://schemas.microsoft.com/office/drawing/2014/main" id="{6536A89D-4C81-46B2-BBB6-F58D076946B2}"/>
              </a:ext>
            </a:extLst>
          </p:cNvPr>
          <p:cNvSpPr txBox="1"/>
          <p:nvPr/>
        </p:nvSpPr>
        <p:spPr>
          <a:xfrm>
            <a:off x="6096000" y="5724107"/>
            <a:ext cx="5358932" cy="289276"/>
          </a:xfrm>
          <a:prstGeom prst="rect">
            <a:avLst/>
          </a:prstGeom>
          <a:solidFill>
            <a:srgbClr val="084D86"/>
          </a:solidFill>
        </p:spPr>
        <p:txBody>
          <a:bodyPr wrap="square" rtlCol="0">
            <a:noAutofit/>
          </a:bodyPr>
          <a:lstStyle/>
          <a:p>
            <a:pPr algn="ctr"/>
            <a:r>
              <a:rPr lang="en-US" sz="1200" b="1" dirty="0">
                <a:solidFill>
                  <a:schemeClr val="bg1"/>
                </a:solidFill>
                <a:latin typeface="Arial" panose="020B0604020202020204" pitchFamily="34" charset="0"/>
                <a:cs typeface="Arial" panose="020B0604020202020204" pitchFamily="34" charset="0"/>
              </a:rPr>
              <a:t>CASH MANAGEMENT</a:t>
            </a:r>
          </a:p>
        </p:txBody>
      </p:sp>
      <p:sp>
        <p:nvSpPr>
          <p:cNvPr id="18" name="TextBox 17">
            <a:extLst>
              <a:ext uri="{FF2B5EF4-FFF2-40B4-BE49-F238E27FC236}">
                <a16:creationId xmlns:a16="http://schemas.microsoft.com/office/drawing/2014/main" id="{FD06A2D9-C53B-4713-A3DD-62C792BE7AB5}"/>
              </a:ext>
            </a:extLst>
          </p:cNvPr>
          <p:cNvSpPr txBox="1"/>
          <p:nvPr/>
        </p:nvSpPr>
        <p:spPr>
          <a:xfrm>
            <a:off x="6072778" y="3909797"/>
            <a:ext cx="5212923" cy="377918"/>
          </a:xfrm>
          <a:prstGeom prst="rect">
            <a:avLst/>
          </a:prstGeom>
          <a:noFill/>
        </p:spPr>
        <p:txBody>
          <a:bodyPr wrap="square" rtlCol="0">
            <a:noAutofit/>
          </a:bodyPr>
          <a:lstStyle/>
          <a:p>
            <a:pPr algn="ctr"/>
            <a:r>
              <a:rPr lang="en-US" sz="1100" b="1" cap="all" dirty="0">
                <a:solidFill>
                  <a:srgbClr val="004B8D"/>
                </a:solidFill>
                <a:latin typeface="Arial" panose="020B0604020202020204" pitchFamily="34" charset="0"/>
                <a:cs typeface="Arial" panose="020B0604020202020204" pitchFamily="34" charset="0"/>
              </a:rPr>
              <a:t>Cantor Fitzgerald </a:t>
            </a:r>
            <a:br>
              <a:rPr lang="en-US" sz="1100" b="1" cap="all" dirty="0">
                <a:solidFill>
                  <a:srgbClr val="004B8D"/>
                </a:solidFill>
                <a:latin typeface="Arial" panose="020B0604020202020204" pitchFamily="34" charset="0"/>
                <a:cs typeface="Arial" panose="020B0604020202020204" pitchFamily="34" charset="0"/>
              </a:rPr>
            </a:br>
            <a:r>
              <a:rPr lang="en-US" sz="1100" b="1" cap="all" dirty="0">
                <a:solidFill>
                  <a:srgbClr val="004B8D"/>
                </a:solidFill>
                <a:latin typeface="Arial" panose="020B0604020202020204" pitchFamily="34" charset="0"/>
                <a:cs typeface="Arial" panose="020B0604020202020204" pitchFamily="34" charset="0"/>
              </a:rPr>
              <a:t>insured cash PROGRAM</a:t>
            </a:r>
          </a:p>
        </p:txBody>
      </p:sp>
      <p:sp>
        <p:nvSpPr>
          <p:cNvPr id="23" name="Rectangle 22">
            <a:extLst>
              <a:ext uri="{FF2B5EF4-FFF2-40B4-BE49-F238E27FC236}">
                <a16:creationId xmlns:a16="http://schemas.microsoft.com/office/drawing/2014/main" id="{2C7B4E97-6CFF-44DF-BF41-96C4D6857FD7}"/>
              </a:ext>
            </a:extLst>
          </p:cNvPr>
          <p:cNvSpPr/>
          <p:nvPr/>
        </p:nvSpPr>
        <p:spPr>
          <a:xfrm>
            <a:off x="4608287" y="2285118"/>
            <a:ext cx="3004000" cy="1811284"/>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F2508D-42A7-401B-B58A-EC365520165B}"/>
              </a:ext>
            </a:extLst>
          </p:cNvPr>
          <p:cNvSpPr>
            <a:spLocks noChangeAspect="1"/>
          </p:cNvSpPr>
          <p:nvPr/>
        </p:nvSpPr>
        <p:spPr>
          <a:xfrm>
            <a:off x="4789714" y="2437709"/>
            <a:ext cx="2634343" cy="1470228"/>
          </a:xfrm>
          <a:prstGeom prst="rect">
            <a:avLst/>
          </a:prstGeom>
          <a:solidFill>
            <a:srgbClr val="10427D"/>
          </a:solidFill>
          <a:ln w="38100">
            <a:solidFill>
              <a:schemeClr val="bg1"/>
            </a:solidFill>
            <a:prstDash val="solid"/>
          </a:ln>
          <a:effectLst>
            <a:outerShdw blurRad="152400" dist="50800" dir="4860000" sx="101000" sy="101000" algn="ctr" rotWithShape="0">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2E25F8F-40A6-435E-943E-0C23F204943C}"/>
              </a:ext>
            </a:extLst>
          </p:cNvPr>
          <p:cNvSpPr/>
          <p:nvPr/>
        </p:nvSpPr>
        <p:spPr>
          <a:xfrm>
            <a:off x="4478280" y="2567132"/>
            <a:ext cx="3148791" cy="1117677"/>
          </a:xfrm>
          <a:prstGeom prst="rect">
            <a:avLst/>
          </a:prstGeom>
        </p:spPr>
        <p:txBody>
          <a:bodyPr wrap="square" anchor="ctr" anchorCtr="0">
            <a:noAutofit/>
          </a:bodyPr>
          <a:lstStyle/>
          <a:p>
            <a:pPr algn="ctr"/>
            <a:r>
              <a:rPr lang="en-US" b="1" cap="all" dirty="0">
                <a:solidFill>
                  <a:schemeClr val="bg1"/>
                </a:solidFill>
                <a:latin typeface="Arial" panose="020B0604020202020204" pitchFamily="34" charset="0"/>
                <a:ea typeface="Georgia" charset="0"/>
                <a:cs typeface="Arial" panose="020B0604020202020204" pitchFamily="34" charset="0"/>
              </a:rPr>
              <a:t>INVESTOR</a:t>
            </a:r>
          </a:p>
        </p:txBody>
      </p:sp>
      <p:pic>
        <p:nvPicPr>
          <p:cNvPr id="29" name="Picture 28">
            <a:extLst>
              <a:ext uri="{FF2B5EF4-FFF2-40B4-BE49-F238E27FC236}">
                <a16:creationId xmlns:a16="http://schemas.microsoft.com/office/drawing/2014/main" id="{3FE2E0FA-6BDC-4DD7-94AA-DB9D4D94BD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4786" y="4886163"/>
            <a:ext cx="1466860" cy="490818"/>
          </a:xfrm>
          <a:prstGeom prst="rect">
            <a:avLst/>
          </a:prstGeom>
        </p:spPr>
      </p:pic>
      <p:cxnSp>
        <p:nvCxnSpPr>
          <p:cNvPr id="30" name="Straight Connector 29">
            <a:extLst>
              <a:ext uri="{FF2B5EF4-FFF2-40B4-BE49-F238E27FC236}">
                <a16:creationId xmlns:a16="http://schemas.microsoft.com/office/drawing/2014/main" id="{C68B0D68-EB60-4CCE-9042-E55161060F21}"/>
              </a:ext>
            </a:extLst>
          </p:cNvPr>
          <p:cNvCxnSpPr>
            <a:cxnSpLocks/>
          </p:cNvCxnSpPr>
          <p:nvPr/>
        </p:nvCxnSpPr>
        <p:spPr>
          <a:xfrm>
            <a:off x="8852353" y="4915711"/>
            <a:ext cx="0" cy="343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80A7BCD-EC3E-4143-A244-F8253A687155}"/>
              </a:ext>
            </a:extLst>
          </p:cNvPr>
          <p:cNvSpPr txBox="1"/>
          <p:nvPr/>
        </p:nvSpPr>
        <p:spPr>
          <a:xfrm>
            <a:off x="737068" y="3907937"/>
            <a:ext cx="5226045" cy="528417"/>
          </a:xfrm>
          <a:prstGeom prst="rect">
            <a:avLst/>
          </a:prstGeom>
          <a:noFill/>
        </p:spPr>
        <p:txBody>
          <a:bodyPr wrap="square" rtlCol="0">
            <a:noAutofit/>
          </a:bodyPr>
          <a:lstStyle/>
          <a:p>
            <a:pPr algn="ctr"/>
            <a:r>
              <a:rPr lang="en-US" sz="1100" b="1" cap="all" dirty="0">
                <a:solidFill>
                  <a:srgbClr val="004B8D"/>
                </a:solidFill>
                <a:latin typeface="Arial" panose="020B0604020202020204" pitchFamily="34" charset="0"/>
                <a:cs typeface="Arial" panose="020B0604020202020204" pitchFamily="34" charset="0"/>
              </a:rPr>
              <a:t>opportunity zone </a:t>
            </a:r>
            <a:br>
              <a:rPr lang="en-US" sz="1100" b="1" cap="all" dirty="0">
                <a:solidFill>
                  <a:srgbClr val="004B8D"/>
                </a:solidFill>
                <a:latin typeface="Arial" panose="020B0604020202020204" pitchFamily="34" charset="0"/>
                <a:cs typeface="Arial" panose="020B0604020202020204" pitchFamily="34" charset="0"/>
              </a:rPr>
            </a:br>
            <a:r>
              <a:rPr lang="en-US" sz="1100" b="1" cap="all" dirty="0">
                <a:solidFill>
                  <a:srgbClr val="004B8D"/>
                </a:solidFill>
                <a:latin typeface="Arial" panose="020B0604020202020204" pitchFamily="34" charset="0"/>
                <a:cs typeface="Arial" panose="020B0604020202020204" pitchFamily="34" charset="0"/>
              </a:rPr>
              <a:t>PLATFORM</a:t>
            </a:r>
          </a:p>
        </p:txBody>
      </p:sp>
      <p:pic>
        <p:nvPicPr>
          <p:cNvPr id="32" name="Picture 31">
            <a:extLst>
              <a:ext uri="{FF2B5EF4-FFF2-40B4-BE49-F238E27FC236}">
                <a16:creationId xmlns:a16="http://schemas.microsoft.com/office/drawing/2014/main" id="{C18380D1-556D-488F-8435-B503D7C01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7413" y="2109214"/>
            <a:ext cx="1656077" cy="554131"/>
          </a:xfrm>
          <a:prstGeom prst="rect">
            <a:avLst/>
          </a:prstGeom>
        </p:spPr>
      </p:pic>
      <p:sp>
        <p:nvSpPr>
          <p:cNvPr id="33" name="TextBox 32">
            <a:extLst>
              <a:ext uri="{FF2B5EF4-FFF2-40B4-BE49-F238E27FC236}">
                <a16:creationId xmlns:a16="http://schemas.microsoft.com/office/drawing/2014/main" id="{BBFDFCE2-C2A6-4E4F-AC07-305E14E13FE6}"/>
              </a:ext>
            </a:extLst>
          </p:cNvPr>
          <p:cNvSpPr txBox="1"/>
          <p:nvPr/>
        </p:nvSpPr>
        <p:spPr>
          <a:xfrm>
            <a:off x="737068" y="1524542"/>
            <a:ext cx="5226045" cy="263793"/>
          </a:xfrm>
          <a:prstGeom prst="rect">
            <a:avLst/>
          </a:prstGeom>
          <a:noFill/>
        </p:spPr>
        <p:txBody>
          <a:bodyPr wrap="square" rtlCol="0">
            <a:noAutofit/>
          </a:bodyPr>
          <a:lstStyle/>
          <a:p>
            <a:pPr algn="ctr"/>
            <a:r>
              <a:rPr lang="en-US" sz="1100" b="1" cap="all" dirty="0">
                <a:solidFill>
                  <a:srgbClr val="004B8D"/>
                </a:solidFill>
                <a:latin typeface="Arial" panose="020B0604020202020204" pitchFamily="34" charset="0"/>
                <a:cs typeface="Arial" panose="020B0604020202020204" pitchFamily="34" charset="0"/>
              </a:rPr>
              <a:t>Cantor Fitzgerald INCOME TRUST, INC.</a:t>
            </a:r>
          </a:p>
        </p:txBody>
      </p:sp>
      <p:pic>
        <p:nvPicPr>
          <p:cNvPr id="34" name="Picture 33">
            <a:extLst>
              <a:ext uri="{FF2B5EF4-FFF2-40B4-BE49-F238E27FC236}">
                <a16:creationId xmlns:a16="http://schemas.microsoft.com/office/drawing/2014/main" id="{70FA3AE2-B2C9-9A41-84BE-0BED134CAC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7084" y="2109214"/>
            <a:ext cx="1658697" cy="555007"/>
          </a:xfrm>
          <a:prstGeom prst="rect">
            <a:avLst/>
          </a:prstGeom>
        </p:spPr>
      </p:pic>
      <p:sp>
        <p:nvSpPr>
          <p:cNvPr id="35" name="TextBox 34">
            <a:extLst>
              <a:ext uri="{FF2B5EF4-FFF2-40B4-BE49-F238E27FC236}">
                <a16:creationId xmlns:a16="http://schemas.microsoft.com/office/drawing/2014/main" id="{F1B970A0-154F-0344-8EF7-3DB74D80618A}"/>
              </a:ext>
            </a:extLst>
          </p:cNvPr>
          <p:cNvSpPr txBox="1"/>
          <p:nvPr/>
        </p:nvSpPr>
        <p:spPr>
          <a:xfrm>
            <a:off x="6096000" y="1500276"/>
            <a:ext cx="5358932" cy="363803"/>
          </a:xfrm>
          <a:prstGeom prst="rect">
            <a:avLst/>
          </a:prstGeom>
          <a:noFill/>
        </p:spPr>
        <p:txBody>
          <a:bodyPr wrap="square" rtlCol="0">
            <a:noAutofit/>
          </a:bodyPr>
          <a:lstStyle/>
          <a:p>
            <a:pPr algn="ctr"/>
            <a:r>
              <a:rPr lang="en-US" sz="1100" b="1" cap="all" dirty="0">
                <a:solidFill>
                  <a:srgbClr val="004B8D"/>
                </a:solidFill>
                <a:latin typeface="Arial" panose="020B0604020202020204" pitchFamily="34" charset="0"/>
                <a:cs typeface="Arial" panose="020B0604020202020204" pitchFamily="34" charset="0"/>
              </a:rPr>
              <a:t>Cantor Fitzgerald</a:t>
            </a:r>
            <a:br>
              <a:rPr lang="en-US" sz="1100" b="1" cap="all" dirty="0">
                <a:solidFill>
                  <a:srgbClr val="004B8D"/>
                </a:solidFill>
                <a:latin typeface="Arial" panose="020B0604020202020204" pitchFamily="34" charset="0"/>
                <a:cs typeface="Arial" panose="020B0604020202020204" pitchFamily="34" charset="0"/>
              </a:rPr>
            </a:br>
            <a:r>
              <a:rPr lang="en-US" sz="1100" b="1" cap="all" dirty="0">
                <a:solidFill>
                  <a:srgbClr val="004B8D"/>
                </a:solidFill>
                <a:latin typeface="Arial" panose="020B0604020202020204" pitchFamily="34" charset="0"/>
                <a:cs typeface="Arial" panose="020B0604020202020204" pitchFamily="34" charset="0"/>
              </a:rPr>
              <a:t>PRIVATE PLACEMENT PROGRAMS</a:t>
            </a:r>
          </a:p>
        </p:txBody>
      </p:sp>
      <p:pic>
        <p:nvPicPr>
          <p:cNvPr id="2" name="Picture 1">
            <a:extLst>
              <a:ext uri="{FF2B5EF4-FFF2-40B4-BE49-F238E27FC236}">
                <a16:creationId xmlns:a16="http://schemas.microsoft.com/office/drawing/2014/main" id="{F79A9F52-C1FB-B742-A50C-906714A551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74989" y="4951205"/>
            <a:ext cx="1671536" cy="227143"/>
          </a:xfrm>
          <a:prstGeom prst="rect">
            <a:avLst/>
          </a:prstGeom>
        </p:spPr>
      </p:pic>
      <p:pic>
        <p:nvPicPr>
          <p:cNvPr id="36" name="Picture 35">
            <a:extLst>
              <a:ext uri="{FF2B5EF4-FFF2-40B4-BE49-F238E27FC236}">
                <a16:creationId xmlns:a16="http://schemas.microsoft.com/office/drawing/2014/main" id="{690E79C0-6E88-EB4E-8180-6ACB037A35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0125" b="28461"/>
          <a:stretch/>
        </p:blipFill>
        <p:spPr>
          <a:xfrm>
            <a:off x="4041460" y="6055359"/>
            <a:ext cx="922641" cy="382105"/>
          </a:xfrm>
          <a:prstGeom prst="rect">
            <a:avLst/>
          </a:prstGeom>
        </p:spPr>
      </p:pic>
      <p:sp>
        <p:nvSpPr>
          <p:cNvPr id="37" name="Rectangle 36">
            <a:extLst>
              <a:ext uri="{FF2B5EF4-FFF2-40B4-BE49-F238E27FC236}">
                <a16:creationId xmlns:a16="http://schemas.microsoft.com/office/drawing/2014/main" id="{CAD0BC3F-AC28-8F4D-A7C5-6B0D312CF61F}"/>
              </a:ext>
            </a:extLst>
          </p:cNvPr>
          <p:cNvSpPr/>
          <p:nvPr/>
        </p:nvSpPr>
        <p:spPr>
          <a:xfrm>
            <a:off x="4932253" y="6128710"/>
            <a:ext cx="2916475" cy="253916"/>
          </a:xfrm>
          <a:prstGeom prst="rect">
            <a:avLst/>
          </a:prstGeom>
        </p:spPr>
        <p:txBody>
          <a:bodyPr wrap="square">
            <a:spAutoFit/>
          </a:bodyPr>
          <a:lstStyle/>
          <a:p>
            <a:r>
              <a:rPr lang="en-US" sz="1050" dirty="0">
                <a:solidFill>
                  <a:schemeClr val="tx1">
                    <a:lumMod val="75000"/>
                    <a:lumOff val="25000"/>
                  </a:schemeClr>
                </a:solidFill>
                <a:latin typeface="Arial" panose="020B0604020202020204" pitchFamily="34" charset="0"/>
                <a:cs typeface="Arial" panose="020B0604020202020204" pitchFamily="34" charset="0"/>
              </a:rPr>
              <a:t>Available for electronic subscription via </a:t>
            </a:r>
            <a:r>
              <a:rPr lang="en-US" sz="1050" dirty="0" err="1">
                <a:solidFill>
                  <a:schemeClr val="tx1">
                    <a:lumMod val="75000"/>
                    <a:lumOff val="25000"/>
                  </a:schemeClr>
                </a:solidFill>
                <a:latin typeface="Arial" panose="020B0604020202020204" pitchFamily="34" charset="0"/>
                <a:cs typeface="Arial" panose="020B0604020202020204" pitchFamily="34" charset="0"/>
              </a:rPr>
              <a:t>Altigo</a:t>
            </a:r>
            <a:endParaRPr lang="en-US" sz="105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0B098C61-84BB-1F44-9D25-59E1B0CB5466}"/>
              </a:ext>
            </a:extLst>
          </p:cNvPr>
          <p:cNvPicPr>
            <a:picLocks noChangeAspect="1"/>
          </p:cNvPicPr>
          <p:nvPr/>
        </p:nvPicPr>
        <p:blipFill>
          <a:blip r:embed="rId6"/>
          <a:stretch>
            <a:fillRect/>
          </a:stretch>
        </p:blipFill>
        <p:spPr>
          <a:xfrm>
            <a:off x="1566930" y="4823027"/>
            <a:ext cx="3145278" cy="589739"/>
          </a:xfrm>
          <a:prstGeom prst="rect">
            <a:avLst/>
          </a:prstGeom>
        </p:spPr>
      </p:pic>
    </p:spTree>
    <p:extLst>
      <p:ext uri="{BB962C8B-B14F-4D97-AF65-F5344CB8AC3E}">
        <p14:creationId xmlns:p14="http://schemas.microsoft.com/office/powerpoint/2010/main" val="254299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911"/>
                    </a14:imgEffect>
                    <a14:imgEffect>
                      <a14:saturation sat="62000"/>
                    </a14:imgEffect>
                  </a14:imgLayer>
                </a14:imgProps>
              </a:ext>
              <a:ext uri="{28A0092B-C50C-407E-A947-70E740481C1C}">
                <a14:useLocalDpi xmlns:a14="http://schemas.microsoft.com/office/drawing/2010/main"/>
              </a:ext>
            </a:extLst>
          </a:blip>
          <a:srcRect/>
          <a:stretch/>
        </p:blipFill>
        <p:spPr bwMode="auto">
          <a:xfrm>
            <a:off x="0" y="1"/>
            <a:ext cx="12192000" cy="697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12" y="0"/>
            <a:ext cx="12192000" cy="6971966"/>
          </a:xfrm>
          <a:prstGeom prst="rect">
            <a:avLst/>
          </a:prstGeom>
          <a:solidFill>
            <a:srgbClr val="084D86">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4C088EF-3DE4-3F4E-A2E8-25E2EE641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992" y="530245"/>
            <a:ext cx="1868508" cy="599690"/>
          </a:xfrm>
          <a:prstGeom prst="rect">
            <a:avLst/>
          </a:prstGeom>
        </p:spPr>
      </p:pic>
      <p:sp>
        <p:nvSpPr>
          <p:cNvPr id="14" name="Title 1">
            <a:extLst>
              <a:ext uri="{FF2B5EF4-FFF2-40B4-BE49-F238E27FC236}">
                <a16:creationId xmlns:a16="http://schemas.microsoft.com/office/drawing/2014/main" id="{F4B755D0-8154-B742-8827-4DFB683D1968}"/>
              </a:ext>
            </a:extLst>
          </p:cNvPr>
          <p:cNvSpPr txBox="1">
            <a:spLocks/>
          </p:cNvSpPr>
          <p:nvPr/>
        </p:nvSpPr>
        <p:spPr>
          <a:xfrm>
            <a:off x="571500" y="2806019"/>
            <a:ext cx="8455572"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cap="all" dirty="0">
                <a:solidFill>
                  <a:schemeClr val="bg1"/>
                </a:solidFill>
                <a:latin typeface="Arial Narrow" panose="020B0604020202020204" pitchFamily="34" charset="0"/>
                <a:cs typeface="Arial Narrow" panose="020B0604020202020204" pitchFamily="34" charset="0"/>
              </a:rPr>
              <a:t>1031</a:t>
            </a:r>
            <a:r>
              <a:rPr lang="en-US" sz="3200" b="1" dirty="0">
                <a:solidFill>
                  <a:schemeClr val="bg1"/>
                </a:solidFill>
                <a:latin typeface="Arial Narrow" panose="020B0604020202020204" pitchFamily="34" charset="0"/>
                <a:cs typeface="Arial Narrow" panose="020B0604020202020204" pitchFamily="34" charset="0"/>
              </a:rPr>
              <a:t>s</a:t>
            </a:r>
            <a:r>
              <a:rPr lang="en-US" sz="3200" b="1" cap="all" dirty="0">
                <a:solidFill>
                  <a:schemeClr val="bg1"/>
                </a:solidFill>
                <a:latin typeface="Arial Narrow" panose="020B0604020202020204" pitchFamily="34" charset="0"/>
                <a:cs typeface="Arial Narrow" panose="020B0604020202020204" pitchFamily="34" charset="0"/>
              </a:rPr>
              <a:t>, DST</a:t>
            </a:r>
            <a:r>
              <a:rPr lang="en-US" sz="3200" b="1" dirty="0">
                <a:solidFill>
                  <a:schemeClr val="bg1"/>
                </a:solidFill>
                <a:latin typeface="Arial Narrow" panose="020B0604020202020204" pitchFamily="34" charset="0"/>
                <a:cs typeface="Arial Narrow" panose="020B0604020202020204" pitchFamily="34" charset="0"/>
              </a:rPr>
              <a:t>s</a:t>
            </a:r>
            <a:r>
              <a:rPr lang="en-US" sz="3200" b="1" cap="all" dirty="0">
                <a:solidFill>
                  <a:schemeClr val="bg1"/>
                </a:solidFill>
                <a:latin typeface="Arial Narrow" panose="020B0604020202020204" pitchFamily="34" charset="0"/>
                <a:cs typeface="Arial Narrow" panose="020B0604020202020204" pitchFamily="34" charset="0"/>
              </a:rPr>
              <a:t>, and 721 EXCHANGES</a:t>
            </a:r>
            <a:endParaRPr lang="en-US" sz="2800" b="1" cap="all" dirty="0">
              <a:solidFill>
                <a:schemeClr val="bg1"/>
              </a:solidFill>
              <a:latin typeface="Arial Narrow" panose="020B0604020202020204" pitchFamily="34" charset="0"/>
              <a:cs typeface="Arial Narrow" panose="020B0604020202020204" pitchFamily="34" charset="0"/>
            </a:endParaRPr>
          </a:p>
        </p:txBody>
      </p:sp>
      <p:cxnSp>
        <p:nvCxnSpPr>
          <p:cNvPr id="15" name="Straight Connector 14">
            <a:extLst>
              <a:ext uri="{FF2B5EF4-FFF2-40B4-BE49-F238E27FC236}">
                <a16:creationId xmlns:a16="http://schemas.microsoft.com/office/drawing/2014/main" id="{8676C272-CBC9-F946-9C8B-EF796710E909}"/>
              </a:ext>
            </a:extLst>
          </p:cNvPr>
          <p:cNvCxnSpPr>
            <a:cxnSpLocks/>
          </p:cNvCxnSpPr>
          <p:nvPr/>
        </p:nvCxnSpPr>
        <p:spPr>
          <a:xfrm>
            <a:off x="571500" y="3429000"/>
            <a:ext cx="6178731"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3CFA643-850C-8848-B0E4-FD3D18E3FF04}"/>
              </a:ext>
            </a:extLst>
          </p:cNvPr>
          <p:cNvSpPr txBox="1">
            <a:spLocks/>
          </p:cNvSpPr>
          <p:nvPr/>
        </p:nvSpPr>
        <p:spPr>
          <a:xfrm>
            <a:off x="1981201" y="3514834"/>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cap="all" baseline="300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E3A337C2-2296-9949-97EA-6F1BCDAA6D0B}"/>
              </a:ext>
            </a:extLst>
          </p:cNvPr>
          <p:cNvSpPr txBox="1">
            <a:spLocks/>
          </p:cNvSpPr>
          <p:nvPr/>
        </p:nvSpPr>
        <p:spPr>
          <a:xfrm>
            <a:off x="631372" y="3600667"/>
            <a:ext cx="7961365" cy="472543"/>
          </a:xfrm>
          <a:prstGeom prst="rect">
            <a:avLst/>
          </a:prstGeom>
          <a:ln>
            <a:noFill/>
          </a:ln>
        </p:spPr>
        <p:txBody>
          <a:bodyPr lIns="0"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cap="all" baseline="30000" dirty="0">
                <a:solidFill>
                  <a:schemeClr val="bg1"/>
                </a:solidFill>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3394949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C434532-9AD8-5B40-8D9E-2EE084CA96E3}"/>
              </a:ext>
            </a:extLst>
          </p:cNvPr>
          <p:cNvSpPr/>
          <p:nvPr/>
        </p:nvSpPr>
        <p:spPr>
          <a:xfrm>
            <a:off x="0" y="914348"/>
            <a:ext cx="4363245" cy="36794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a typeface="Arial" charset="0"/>
              <a:cs typeface="Arial" charset="0"/>
            </a:endParaRPr>
          </a:p>
        </p:txBody>
      </p:sp>
      <p:sp>
        <p:nvSpPr>
          <p:cNvPr id="35" name="Rectangle 34">
            <a:extLst>
              <a:ext uri="{FF2B5EF4-FFF2-40B4-BE49-F238E27FC236}">
                <a16:creationId xmlns:a16="http://schemas.microsoft.com/office/drawing/2014/main" id="{15AF6BA4-3CCC-3149-A5EB-62C839830CE0}"/>
              </a:ext>
            </a:extLst>
          </p:cNvPr>
          <p:cNvSpPr/>
          <p:nvPr/>
        </p:nvSpPr>
        <p:spPr>
          <a:xfrm>
            <a:off x="1875367" y="2824140"/>
            <a:ext cx="892888" cy="256032"/>
          </a:xfrm>
          <a:prstGeom prst="rect">
            <a:avLst/>
          </a:prstGeom>
          <a:solidFill>
            <a:srgbClr val="08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71112F0-1B9C-2845-907C-D8D30EFD5E95}"/>
              </a:ext>
            </a:extLst>
          </p:cNvPr>
          <p:cNvSpPr/>
          <p:nvPr/>
        </p:nvSpPr>
        <p:spPr>
          <a:xfrm>
            <a:off x="517533" y="1655532"/>
            <a:ext cx="3415837" cy="2031325"/>
          </a:xfrm>
          <a:prstGeom prst="rect">
            <a:avLst/>
          </a:prstGeom>
        </p:spPr>
        <p:txBody>
          <a:bodyPr wrap="square">
            <a:spAutoFit/>
          </a:bodyPr>
          <a:lstStyle/>
          <a:p>
            <a:pPr algn="just">
              <a:lnSpc>
                <a:spcPct val="150000"/>
              </a:lnSpc>
              <a:spcBef>
                <a:spcPct val="0"/>
              </a:spcBef>
              <a:buClr>
                <a:srgbClr val="033163"/>
              </a:buClr>
              <a:buNone/>
            </a:pPr>
            <a:r>
              <a:rPr lang="en-US" altLang="en-US" sz="1200" b="1" i="1" dirty="0">
                <a:solidFill>
                  <a:srgbClr val="404040"/>
                </a:solidFill>
                <a:latin typeface="Arial" panose="020B0604020202020204" pitchFamily="34" charset="0"/>
                <a:ea typeface="Georgia" charset="0"/>
                <a:cs typeface="Arial" panose="020B0604020202020204" pitchFamily="34" charset="0"/>
              </a:rPr>
              <a:t>No gain or loss shall be recognized </a:t>
            </a:r>
            <a:r>
              <a:rPr lang="en-US" altLang="en-US" sz="1200" i="1" dirty="0">
                <a:solidFill>
                  <a:srgbClr val="404040"/>
                </a:solidFill>
                <a:latin typeface="Arial" panose="020B0604020202020204" pitchFamily="34" charset="0"/>
                <a:ea typeface="Georgia" charset="0"/>
                <a:cs typeface="Arial" panose="020B0604020202020204" pitchFamily="34" charset="0"/>
              </a:rPr>
              <a:t>on the exchange of real property held for productive use in a trade or business or for investment </a:t>
            </a:r>
            <a:r>
              <a:rPr lang="en-US" altLang="en-US" sz="1200" b="1" i="1" dirty="0">
                <a:solidFill>
                  <a:srgbClr val="404040"/>
                </a:solidFill>
                <a:latin typeface="Arial" panose="020B0604020202020204" pitchFamily="34" charset="0"/>
                <a:ea typeface="Georgia" charset="0"/>
                <a:cs typeface="Arial" panose="020B0604020202020204" pitchFamily="34" charset="0"/>
              </a:rPr>
              <a:t>if such real property is exchanged solely for real property of </a:t>
            </a:r>
            <a:r>
              <a:rPr lang="en-US" altLang="en-US" sz="1200" b="1" i="1" dirty="0">
                <a:solidFill>
                  <a:schemeClr val="bg1"/>
                </a:solidFill>
                <a:latin typeface="Arial" panose="020B0604020202020204" pitchFamily="34" charset="0"/>
                <a:ea typeface="Georgia" charset="0"/>
                <a:cs typeface="Arial" panose="020B0604020202020204" pitchFamily="34" charset="0"/>
              </a:rPr>
              <a:t>LIKE-KIND* </a:t>
            </a:r>
            <a:r>
              <a:rPr lang="en-US" altLang="en-US" sz="1200" i="1" dirty="0">
                <a:solidFill>
                  <a:srgbClr val="404040"/>
                </a:solidFill>
                <a:latin typeface="Arial" panose="020B0604020202020204" pitchFamily="34" charset="0"/>
                <a:ea typeface="Georgia" charset="0"/>
                <a:cs typeface="Arial" panose="020B0604020202020204" pitchFamily="34" charset="0"/>
              </a:rPr>
              <a:t>which is to be held either for productive use in a trade or business or for investment.</a:t>
            </a:r>
          </a:p>
        </p:txBody>
      </p:sp>
      <p:grpSp>
        <p:nvGrpSpPr>
          <p:cNvPr id="17" name="Group 16"/>
          <p:cNvGrpSpPr/>
          <p:nvPr/>
        </p:nvGrpSpPr>
        <p:grpSpPr>
          <a:xfrm>
            <a:off x="4363246" y="4770785"/>
            <a:ext cx="2297484" cy="1061194"/>
            <a:chOff x="4363246" y="4770785"/>
            <a:chExt cx="2297484" cy="1061194"/>
          </a:xfrm>
        </p:grpSpPr>
        <p:sp>
          <p:nvSpPr>
            <p:cNvPr id="11" name="Triangle 10">
              <a:extLst>
                <a:ext uri="{FF2B5EF4-FFF2-40B4-BE49-F238E27FC236}">
                  <a16:creationId xmlns:a16="http://schemas.microsoft.com/office/drawing/2014/main" id="{0561ECB4-6F6E-5C40-9197-669B0F8ECF48}"/>
                </a:ext>
              </a:extLst>
            </p:cNvPr>
            <p:cNvSpPr/>
            <p:nvPr/>
          </p:nvSpPr>
          <p:spPr>
            <a:xfrm rot="5400000">
              <a:off x="6313125" y="5239732"/>
              <a:ext cx="469016" cy="226195"/>
            </a:xfrm>
            <a:prstGeom prst="triangle">
              <a:avLst/>
            </a:prstGeom>
            <a:solidFill>
              <a:srgbClr val="08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46095BFE-4FD6-1241-857D-41E8D34C4481}"/>
                </a:ext>
              </a:extLst>
            </p:cNvPr>
            <p:cNvGrpSpPr/>
            <p:nvPr/>
          </p:nvGrpSpPr>
          <p:grpSpPr>
            <a:xfrm>
              <a:off x="4363246" y="4770785"/>
              <a:ext cx="2139849" cy="1061194"/>
              <a:chOff x="3141019" y="2982383"/>
              <a:chExt cx="1813370" cy="914400"/>
            </a:xfrm>
          </p:grpSpPr>
          <p:sp>
            <p:nvSpPr>
              <p:cNvPr id="84" name="Rectangle 83">
                <a:extLst>
                  <a:ext uri="{FF2B5EF4-FFF2-40B4-BE49-F238E27FC236}">
                    <a16:creationId xmlns:a16="http://schemas.microsoft.com/office/drawing/2014/main" id="{4EB9AFA6-77BF-5643-894B-A2F7CC69B386}"/>
                  </a:ext>
                </a:extLst>
              </p:cNvPr>
              <p:cNvSpPr/>
              <p:nvPr/>
            </p:nvSpPr>
            <p:spPr>
              <a:xfrm>
                <a:off x="3141019" y="2982383"/>
                <a:ext cx="1813370" cy="914400"/>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5A1CD095-1600-9846-A64F-2BC6DF0B65EA}"/>
                  </a:ext>
                </a:extLst>
              </p:cNvPr>
              <p:cNvPicPr>
                <a:picLocks noChangeAspect="1"/>
              </p:cNvPicPr>
              <p:nvPr/>
            </p:nvPicPr>
            <p:blipFill rotWithShape="1">
              <a:blip r:embed="rId3"/>
              <a:srcRect l="31229" t="40315" r="61787" b="48649"/>
              <a:stretch/>
            </p:blipFill>
            <p:spPr>
              <a:xfrm>
                <a:off x="4152613" y="2998521"/>
                <a:ext cx="700926" cy="855820"/>
              </a:xfrm>
              <a:prstGeom prst="rect">
                <a:avLst/>
              </a:prstGeom>
            </p:spPr>
          </p:pic>
        </p:grpSp>
      </p:grpSp>
      <p:grpSp>
        <p:nvGrpSpPr>
          <p:cNvPr id="15" name="Group 14"/>
          <p:cNvGrpSpPr/>
          <p:nvPr/>
        </p:nvGrpSpPr>
        <p:grpSpPr>
          <a:xfrm>
            <a:off x="6963708" y="4764462"/>
            <a:ext cx="2302682" cy="1061192"/>
            <a:chOff x="6897487" y="4770787"/>
            <a:chExt cx="2302682" cy="1061192"/>
          </a:xfrm>
        </p:grpSpPr>
        <p:sp>
          <p:nvSpPr>
            <p:cNvPr id="95" name="Triangle 94">
              <a:extLst>
                <a:ext uri="{FF2B5EF4-FFF2-40B4-BE49-F238E27FC236}">
                  <a16:creationId xmlns:a16="http://schemas.microsoft.com/office/drawing/2014/main" id="{62DD669F-40A5-6043-9196-BDDBCCFD0E46}"/>
                </a:ext>
              </a:extLst>
            </p:cNvPr>
            <p:cNvSpPr/>
            <p:nvPr/>
          </p:nvSpPr>
          <p:spPr>
            <a:xfrm rot="5400000">
              <a:off x="8852564" y="5239725"/>
              <a:ext cx="469016" cy="226195"/>
            </a:xfrm>
            <a:prstGeom prst="triangle">
              <a:avLst/>
            </a:prstGeom>
            <a:solidFill>
              <a:srgbClr val="08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14CD093-9E45-404C-89D1-CFCD972AD669}"/>
                </a:ext>
              </a:extLst>
            </p:cNvPr>
            <p:cNvGrpSpPr/>
            <p:nvPr/>
          </p:nvGrpSpPr>
          <p:grpSpPr>
            <a:xfrm>
              <a:off x="6897487" y="4770787"/>
              <a:ext cx="2145047" cy="1061192"/>
              <a:chOff x="5157588" y="2982383"/>
              <a:chExt cx="1813369" cy="914400"/>
            </a:xfrm>
          </p:grpSpPr>
          <p:sp>
            <p:nvSpPr>
              <p:cNvPr id="86" name="Rectangle 85">
                <a:extLst>
                  <a:ext uri="{FF2B5EF4-FFF2-40B4-BE49-F238E27FC236}">
                    <a16:creationId xmlns:a16="http://schemas.microsoft.com/office/drawing/2014/main" id="{7750F8AE-A4AF-EE46-9DFE-224A1506DC33}"/>
                  </a:ext>
                </a:extLst>
              </p:cNvPr>
              <p:cNvSpPr/>
              <p:nvPr/>
            </p:nvSpPr>
            <p:spPr>
              <a:xfrm>
                <a:off x="5157588" y="2982383"/>
                <a:ext cx="1813369" cy="914400"/>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descr="Graphical user interface, application&#10;&#10;Description automatically generated">
                <a:extLst>
                  <a:ext uri="{FF2B5EF4-FFF2-40B4-BE49-F238E27FC236}">
                    <a16:creationId xmlns:a16="http://schemas.microsoft.com/office/drawing/2014/main" id="{6766D871-D744-B041-AEF2-50C961304657}"/>
                  </a:ext>
                </a:extLst>
              </p:cNvPr>
              <p:cNvPicPr>
                <a:picLocks noChangeAspect="1"/>
              </p:cNvPicPr>
              <p:nvPr/>
            </p:nvPicPr>
            <p:blipFill rotWithShape="1">
              <a:blip r:embed="rId3"/>
              <a:srcRect l="43664" t="40315" r="47156" b="49517"/>
              <a:stretch/>
            </p:blipFill>
            <p:spPr>
              <a:xfrm>
                <a:off x="5997086" y="2998521"/>
                <a:ext cx="921371" cy="788496"/>
              </a:xfrm>
              <a:prstGeom prst="rect">
                <a:avLst/>
              </a:prstGeom>
            </p:spPr>
          </p:pic>
        </p:grpSp>
        <p:pic>
          <p:nvPicPr>
            <p:cNvPr id="93" name="Picture 92" descr="Graphical user interface, application&#10;&#10;Description automatically generated">
              <a:extLst>
                <a:ext uri="{FF2B5EF4-FFF2-40B4-BE49-F238E27FC236}">
                  <a16:creationId xmlns:a16="http://schemas.microsoft.com/office/drawing/2014/main" id="{FA1276B5-D9A2-7F4D-9F5A-E8782F12A237}"/>
                </a:ext>
              </a:extLst>
            </p:cNvPr>
            <p:cNvPicPr>
              <a:picLocks noChangeAspect="1"/>
            </p:cNvPicPr>
            <p:nvPr/>
          </p:nvPicPr>
          <p:blipFill rotWithShape="1">
            <a:blip r:embed="rId3"/>
            <a:srcRect l="44667" t="50071" r="47211" b="41957"/>
            <a:stretch/>
          </p:blipFill>
          <p:spPr>
            <a:xfrm>
              <a:off x="6922316" y="5026666"/>
              <a:ext cx="1024391" cy="776937"/>
            </a:xfrm>
            <a:prstGeom prst="rect">
              <a:avLst/>
            </a:prstGeom>
            <a:ln>
              <a:noFill/>
            </a:ln>
          </p:spPr>
        </p:pic>
      </p:grpSp>
      <p:grpSp>
        <p:nvGrpSpPr>
          <p:cNvPr id="10" name="Group 9">
            <a:extLst>
              <a:ext uri="{FF2B5EF4-FFF2-40B4-BE49-F238E27FC236}">
                <a16:creationId xmlns:a16="http://schemas.microsoft.com/office/drawing/2014/main" id="{5DA273A6-4B36-5341-9BD9-5391C9F51456}"/>
              </a:ext>
            </a:extLst>
          </p:cNvPr>
          <p:cNvGrpSpPr/>
          <p:nvPr/>
        </p:nvGrpSpPr>
        <p:grpSpPr>
          <a:xfrm>
            <a:off x="9534081" y="4764462"/>
            <a:ext cx="2165879" cy="1061195"/>
            <a:chOff x="8688411" y="4549011"/>
            <a:chExt cx="1832061" cy="914400"/>
          </a:xfrm>
        </p:grpSpPr>
        <p:grpSp>
          <p:nvGrpSpPr>
            <p:cNvPr id="9" name="Group 8">
              <a:extLst>
                <a:ext uri="{FF2B5EF4-FFF2-40B4-BE49-F238E27FC236}">
                  <a16:creationId xmlns:a16="http://schemas.microsoft.com/office/drawing/2014/main" id="{752D1B46-2295-1C42-ADC2-B217E9D006DA}"/>
                </a:ext>
              </a:extLst>
            </p:cNvPr>
            <p:cNvGrpSpPr/>
            <p:nvPr/>
          </p:nvGrpSpPr>
          <p:grpSpPr>
            <a:xfrm>
              <a:off x="8707103" y="4549011"/>
              <a:ext cx="1813369" cy="914400"/>
              <a:chOff x="5617781" y="2982383"/>
              <a:chExt cx="1813369" cy="914400"/>
            </a:xfrm>
          </p:grpSpPr>
          <p:sp>
            <p:nvSpPr>
              <p:cNvPr id="88" name="Rectangle 87">
                <a:extLst>
                  <a:ext uri="{FF2B5EF4-FFF2-40B4-BE49-F238E27FC236}">
                    <a16:creationId xmlns:a16="http://schemas.microsoft.com/office/drawing/2014/main" id="{A1A05BC7-CA6C-6048-95B1-023228A9E23C}"/>
                  </a:ext>
                </a:extLst>
              </p:cNvPr>
              <p:cNvSpPr/>
              <p:nvPr/>
            </p:nvSpPr>
            <p:spPr>
              <a:xfrm>
                <a:off x="5617781" y="2982383"/>
                <a:ext cx="1813369" cy="914400"/>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descr="Graphical user interface, application&#10;&#10;Description automatically generated">
                <a:extLst>
                  <a:ext uri="{FF2B5EF4-FFF2-40B4-BE49-F238E27FC236}">
                    <a16:creationId xmlns:a16="http://schemas.microsoft.com/office/drawing/2014/main" id="{4A52CB45-8F10-2042-A076-D711B64FBC41}"/>
                  </a:ext>
                </a:extLst>
              </p:cNvPr>
              <p:cNvPicPr>
                <a:picLocks noChangeAspect="1"/>
              </p:cNvPicPr>
              <p:nvPr/>
            </p:nvPicPr>
            <p:blipFill rotWithShape="1">
              <a:blip r:embed="rId3"/>
              <a:srcRect l="73009" t="40315" r="16460" b="48649"/>
              <a:stretch/>
            </p:blipFill>
            <p:spPr>
              <a:xfrm>
                <a:off x="6315404" y="3012007"/>
                <a:ext cx="1056955" cy="855820"/>
              </a:xfrm>
              <a:prstGeom prst="rect">
                <a:avLst/>
              </a:prstGeom>
            </p:spPr>
          </p:pic>
        </p:grpSp>
        <p:pic>
          <p:nvPicPr>
            <p:cNvPr id="94" name="Picture 93" descr="Graphical user interface, application&#10;&#10;Description automatically generated">
              <a:extLst>
                <a:ext uri="{FF2B5EF4-FFF2-40B4-BE49-F238E27FC236}">
                  <a16:creationId xmlns:a16="http://schemas.microsoft.com/office/drawing/2014/main" id="{9ECD1321-B023-1D4D-918F-AD40A0C659D0}"/>
                </a:ext>
              </a:extLst>
            </p:cNvPr>
            <p:cNvPicPr>
              <a:picLocks noChangeAspect="1"/>
            </p:cNvPicPr>
            <p:nvPr/>
          </p:nvPicPr>
          <p:blipFill rotWithShape="1">
            <a:blip r:embed="rId3"/>
            <a:srcRect l="70737" t="50000" r="21647" b="41583"/>
            <a:stretch/>
          </p:blipFill>
          <p:spPr>
            <a:xfrm>
              <a:off x="8688411" y="4699164"/>
              <a:ext cx="764396" cy="652766"/>
            </a:xfrm>
            <a:prstGeom prst="rect">
              <a:avLst/>
            </a:prstGeom>
            <a:ln>
              <a:noFill/>
            </a:ln>
          </p:spPr>
        </p:pic>
      </p:grpSp>
      <p:grpSp>
        <p:nvGrpSpPr>
          <p:cNvPr id="41" name="Group 40">
            <a:extLst>
              <a:ext uri="{FF2B5EF4-FFF2-40B4-BE49-F238E27FC236}">
                <a16:creationId xmlns:a16="http://schemas.microsoft.com/office/drawing/2014/main" id="{A4755BC0-518E-C146-B0DC-47168D973985}"/>
              </a:ext>
            </a:extLst>
          </p:cNvPr>
          <p:cNvGrpSpPr/>
          <p:nvPr/>
        </p:nvGrpSpPr>
        <p:grpSpPr>
          <a:xfrm>
            <a:off x="4275198" y="4954986"/>
            <a:ext cx="7511362" cy="1403689"/>
            <a:chOff x="1157501" y="4180009"/>
            <a:chExt cx="5977007" cy="1116958"/>
          </a:xfrm>
          <a:noFill/>
        </p:grpSpPr>
        <p:grpSp>
          <p:nvGrpSpPr>
            <p:cNvPr id="42" name="Group 41">
              <a:extLst>
                <a:ext uri="{FF2B5EF4-FFF2-40B4-BE49-F238E27FC236}">
                  <a16:creationId xmlns:a16="http://schemas.microsoft.com/office/drawing/2014/main" id="{4AA863DF-A3F0-6443-AB6A-0DBA3AFDF1FA}"/>
                </a:ext>
              </a:extLst>
            </p:cNvPr>
            <p:cNvGrpSpPr/>
            <p:nvPr/>
          </p:nvGrpSpPr>
          <p:grpSpPr>
            <a:xfrm>
              <a:off x="5359730" y="4180010"/>
              <a:ext cx="1774778" cy="1116957"/>
              <a:chOff x="5359729" y="4180008"/>
              <a:chExt cx="1774778" cy="1116956"/>
            </a:xfrm>
            <a:grpFill/>
          </p:grpSpPr>
          <p:sp>
            <p:nvSpPr>
              <p:cNvPr id="58" name="TextBox 57">
                <a:extLst>
                  <a:ext uri="{FF2B5EF4-FFF2-40B4-BE49-F238E27FC236}">
                    <a16:creationId xmlns:a16="http://schemas.microsoft.com/office/drawing/2014/main" id="{B85DE3AE-485A-1C42-8845-590395BC36E3}"/>
                  </a:ext>
                </a:extLst>
              </p:cNvPr>
              <p:cNvSpPr txBox="1"/>
              <p:nvPr/>
            </p:nvSpPr>
            <p:spPr>
              <a:xfrm>
                <a:off x="5774907" y="4180008"/>
                <a:ext cx="304800" cy="507831"/>
              </a:xfrm>
              <a:prstGeom prst="rect">
                <a:avLst/>
              </a:prstGeom>
              <a:grpFill/>
            </p:spPr>
            <p:txBody>
              <a:bodyPr wrap="square" rtlCol="0">
                <a:spAutoFit/>
              </a:bodyPr>
              <a:lstStyle/>
              <a:p>
                <a:pPr marL="8659" marR="582308"/>
                <a:r>
                  <a:rPr lang="en-US" sz="900" dirty="0">
                    <a:solidFill>
                      <a:schemeClr val="bg1"/>
                    </a:solidFill>
                    <a:latin typeface="Arial"/>
                    <a:cs typeface="Arial"/>
                  </a:rPr>
                  <a:t>Day</a:t>
                </a:r>
              </a:p>
            </p:txBody>
          </p:sp>
          <p:sp>
            <p:nvSpPr>
              <p:cNvPr id="55" name="TextBox 54">
                <a:extLst>
                  <a:ext uri="{FF2B5EF4-FFF2-40B4-BE49-F238E27FC236}">
                    <a16:creationId xmlns:a16="http://schemas.microsoft.com/office/drawing/2014/main" id="{40B29A8B-07C0-6241-9F6A-FFE5626D5CD9}"/>
                  </a:ext>
                </a:extLst>
              </p:cNvPr>
              <p:cNvSpPr txBox="1"/>
              <p:nvPr/>
            </p:nvSpPr>
            <p:spPr>
              <a:xfrm>
                <a:off x="5359729" y="4954094"/>
                <a:ext cx="1774778" cy="342870"/>
              </a:xfrm>
              <a:prstGeom prst="rect">
                <a:avLst/>
              </a:prstGeom>
              <a:grpFill/>
            </p:spPr>
            <p:txBody>
              <a:bodyPr wrap="square" rtlCol="0">
                <a:spAutoFit/>
              </a:bodyPr>
              <a:lstStyle/>
              <a:p>
                <a:r>
                  <a:rPr lang="en-US" sz="1100" b="1" dirty="0">
                    <a:solidFill>
                      <a:srgbClr val="404040"/>
                    </a:solidFill>
                    <a:latin typeface="Arial" charset="0"/>
                    <a:ea typeface="Arial" charset="0"/>
                    <a:cs typeface="Arial" charset="0"/>
                  </a:rPr>
                  <a:t>Last day </a:t>
                </a:r>
                <a:r>
                  <a:rPr lang="en-US" sz="1100" dirty="0">
                    <a:solidFill>
                      <a:srgbClr val="404040"/>
                    </a:solidFill>
                    <a:latin typeface="Arial" charset="0"/>
                    <a:ea typeface="Arial" charset="0"/>
                    <a:cs typeface="Arial" charset="0"/>
                  </a:rPr>
                  <a:t>to purchase  </a:t>
                </a:r>
              </a:p>
              <a:p>
                <a:r>
                  <a:rPr lang="en-US" sz="1100" dirty="0">
                    <a:solidFill>
                      <a:srgbClr val="404040"/>
                    </a:solidFill>
                    <a:latin typeface="Arial" charset="0"/>
                    <a:ea typeface="Arial" charset="0"/>
                    <a:cs typeface="Arial" charset="0"/>
                  </a:rPr>
                  <a:t>replacement property</a:t>
                </a:r>
              </a:p>
            </p:txBody>
          </p:sp>
        </p:grpSp>
        <p:grpSp>
          <p:nvGrpSpPr>
            <p:cNvPr id="43" name="Group 42">
              <a:extLst>
                <a:ext uri="{FF2B5EF4-FFF2-40B4-BE49-F238E27FC236}">
                  <a16:creationId xmlns:a16="http://schemas.microsoft.com/office/drawing/2014/main" id="{98F6F5C8-35E7-8946-92E8-C12B6C33B7A3}"/>
                </a:ext>
              </a:extLst>
            </p:cNvPr>
            <p:cNvGrpSpPr/>
            <p:nvPr/>
          </p:nvGrpSpPr>
          <p:grpSpPr>
            <a:xfrm>
              <a:off x="3248142" y="4180009"/>
              <a:ext cx="1861270" cy="998593"/>
              <a:chOff x="3248142" y="4180008"/>
              <a:chExt cx="1861270" cy="998593"/>
            </a:xfrm>
            <a:grpFill/>
          </p:grpSpPr>
          <p:sp>
            <p:nvSpPr>
              <p:cNvPr id="53" name="TextBox 52">
                <a:extLst>
                  <a:ext uri="{FF2B5EF4-FFF2-40B4-BE49-F238E27FC236}">
                    <a16:creationId xmlns:a16="http://schemas.microsoft.com/office/drawing/2014/main" id="{663D6D33-A07E-D648-98B1-76ECF2EB3237}"/>
                  </a:ext>
                </a:extLst>
              </p:cNvPr>
              <p:cNvSpPr txBox="1"/>
              <p:nvPr/>
            </p:nvSpPr>
            <p:spPr>
              <a:xfrm>
                <a:off x="3940462" y="4180008"/>
                <a:ext cx="304800" cy="507831"/>
              </a:xfrm>
              <a:prstGeom prst="rect">
                <a:avLst/>
              </a:prstGeom>
              <a:grpFill/>
            </p:spPr>
            <p:txBody>
              <a:bodyPr wrap="square" rtlCol="0">
                <a:spAutoFit/>
              </a:bodyPr>
              <a:lstStyle/>
              <a:p>
                <a:pPr marL="8659" marR="582308"/>
                <a:r>
                  <a:rPr lang="en-US" sz="900" dirty="0">
                    <a:solidFill>
                      <a:schemeClr val="bg1"/>
                    </a:solidFill>
                    <a:latin typeface="Arial"/>
                    <a:cs typeface="Arial"/>
                  </a:rPr>
                  <a:t>Day</a:t>
                </a:r>
              </a:p>
            </p:txBody>
          </p:sp>
          <p:sp>
            <p:nvSpPr>
              <p:cNvPr id="50" name="TextBox 49">
                <a:extLst>
                  <a:ext uri="{FF2B5EF4-FFF2-40B4-BE49-F238E27FC236}">
                    <a16:creationId xmlns:a16="http://schemas.microsoft.com/office/drawing/2014/main" id="{A5D2C01A-F72C-BC48-B27B-1CAAB6B60D26}"/>
                  </a:ext>
                </a:extLst>
              </p:cNvPr>
              <p:cNvSpPr txBox="1"/>
              <p:nvPr/>
            </p:nvSpPr>
            <p:spPr>
              <a:xfrm>
                <a:off x="3248142" y="4970430"/>
                <a:ext cx="1861270" cy="208171"/>
              </a:xfrm>
              <a:prstGeom prst="rect">
                <a:avLst/>
              </a:prstGeom>
              <a:grpFill/>
            </p:spPr>
            <p:txBody>
              <a:bodyPr wrap="square" rtlCol="0">
                <a:spAutoFit/>
              </a:bodyPr>
              <a:lstStyle/>
              <a:p>
                <a:r>
                  <a:rPr lang="en-US" sz="1100" b="1" dirty="0">
                    <a:solidFill>
                      <a:srgbClr val="404040"/>
                    </a:solidFill>
                    <a:latin typeface="Arial" charset="0"/>
                    <a:ea typeface="Arial" charset="0"/>
                    <a:cs typeface="Arial" charset="0"/>
                  </a:rPr>
                  <a:t>Identification period </a:t>
                </a:r>
                <a:r>
                  <a:rPr lang="en-US" sz="1100" dirty="0">
                    <a:solidFill>
                      <a:srgbClr val="404040"/>
                    </a:solidFill>
                    <a:latin typeface="Arial" charset="0"/>
                    <a:ea typeface="Arial" charset="0"/>
                    <a:cs typeface="Arial" charset="0"/>
                  </a:rPr>
                  <a:t>ends</a:t>
                </a:r>
              </a:p>
            </p:txBody>
          </p:sp>
        </p:grpSp>
        <p:grpSp>
          <p:nvGrpSpPr>
            <p:cNvPr id="44" name="Group 43">
              <a:extLst>
                <a:ext uri="{FF2B5EF4-FFF2-40B4-BE49-F238E27FC236}">
                  <a16:creationId xmlns:a16="http://schemas.microsoft.com/office/drawing/2014/main" id="{5161F0A2-5FAD-6E45-9BA2-F4D0BE57A3FE}"/>
                </a:ext>
              </a:extLst>
            </p:cNvPr>
            <p:cNvGrpSpPr/>
            <p:nvPr/>
          </p:nvGrpSpPr>
          <p:grpSpPr>
            <a:xfrm>
              <a:off x="1157501" y="4180516"/>
              <a:ext cx="2316333" cy="1109639"/>
              <a:chOff x="1157501" y="4180516"/>
              <a:chExt cx="2316333" cy="1109639"/>
            </a:xfrm>
            <a:grpFill/>
          </p:grpSpPr>
          <p:sp>
            <p:nvSpPr>
              <p:cNvPr id="46" name="TextBox 45">
                <a:extLst>
                  <a:ext uri="{FF2B5EF4-FFF2-40B4-BE49-F238E27FC236}">
                    <a16:creationId xmlns:a16="http://schemas.microsoft.com/office/drawing/2014/main" id="{B4C4DE2B-5FA6-3842-9110-FEC2C76F456E}"/>
                  </a:ext>
                </a:extLst>
              </p:cNvPr>
              <p:cNvSpPr txBox="1"/>
              <p:nvPr/>
            </p:nvSpPr>
            <p:spPr>
              <a:xfrm>
                <a:off x="2103118" y="4180516"/>
                <a:ext cx="304800" cy="507831"/>
              </a:xfrm>
              <a:prstGeom prst="rect">
                <a:avLst/>
              </a:prstGeom>
              <a:grpFill/>
            </p:spPr>
            <p:txBody>
              <a:bodyPr wrap="square" rtlCol="0">
                <a:spAutoFit/>
              </a:bodyPr>
              <a:lstStyle/>
              <a:p>
                <a:pPr marL="8659" marR="582308"/>
                <a:r>
                  <a:rPr lang="en-US" sz="900" dirty="0">
                    <a:solidFill>
                      <a:schemeClr val="bg1"/>
                    </a:solidFill>
                    <a:latin typeface="Arial"/>
                    <a:cs typeface="Arial"/>
                  </a:rPr>
                  <a:t>Day</a:t>
                </a:r>
              </a:p>
            </p:txBody>
          </p:sp>
          <p:sp>
            <p:nvSpPr>
              <p:cNvPr id="47" name="TextBox 46">
                <a:extLst>
                  <a:ext uri="{FF2B5EF4-FFF2-40B4-BE49-F238E27FC236}">
                    <a16:creationId xmlns:a16="http://schemas.microsoft.com/office/drawing/2014/main" id="{F2E017DF-F544-A841-ADC9-886289708929}"/>
                  </a:ext>
                </a:extLst>
              </p:cNvPr>
              <p:cNvSpPr txBox="1"/>
              <p:nvPr/>
            </p:nvSpPr>
            <p:spPr>
              <a:xfrm>
                <a:off x="1157501" y="4947285"/>
                <a:ext cx="2316333" cy="342870"/>
              </a:xfrm>
              <a:prstGeom prst="rect">
                <a:avLst/>
              </a:prstGeom>
              <a:grpFill/>
            </p:spPr>
            <p:txBody>
              <a:bodyPr wrap="square" rtlCol="0">
                <a:spAutoFit/>
              </a:bodyPr>
              <a:lstStyle/>
              <a:p>
                <a:r>
                  <a:rPr lang="en-US" sz="1100" b="1" dirty="0">
                    <a:solidFill>
                      <a:srgbClr val="404040"/>
                    </a:solidFill>
                    <a:latin typeface="Arial" charset="0"/>
                    <a:ea typeface="Arial" charset="0"/>
                    <a:cs typeface="Arial" charset="0"/>
                  </a:rPr>
                  <a:t>Sale</a:t>
                </a:r>
                <a:r>
                  <a:rPr lang="en-US" sz="1100" dirty="0">
                    <a:solidFill>
                      <a:srgbClr val="404040"/>
                    </a:solidFill>
                    <a:latin typeface="Arial" charset="0"/>
                    <a:ea typeface="Arial" charset="0"/>
                    <a:cs typeface="Arial" charset="0"/>
                  </a:rPr>
                  <a:t> of relinquished property </a:t>
                </a:r>
              </a:p>
              <a:p>
                <a:r>
                  <a:rPr lang="en-US" sz="1100" b="1" dirty="0">
                    <a:solidFill>
                      <a:srgbClr val="404040"/>
                    </a:solidFill>
                    <a:latin typeface="Arial" charset="0"/>
                    <a:ea typeface="Arial" charset="0"/>
                    <a:cs typeface="Arial" charset="0"/>
                  </a:rPr>
                  <a:t>Identification period </a:t>
                </a:r>
                <a:r>
                  <a:rPr lang="en-US" sz="1100" dirty="0">
                    <a:solidFill>
                      <a:srgbClr val="404040"/>
                    </a:solidFill>
                    <a:latin typeface="Arial" charset="0"/>
                    <a:ea typeface="Arial" charset="0"/>
                    <a:cs typeface="Arial" charset="0"/>
                  </a:rPr>
                  <a:t>starts</a:t>
                </a:r>
              </a:p>
            </p:txBody>
          </p:sp>
        </p:grpSp>
      </p:grpSp>
      <p:sp>
        <p:nvSpPr>
          <p:cNvPr id="61" name="Rectangle 60">
            <a:extLst>
              <a:ext uri="{FF2B5EF4-FFF2-40B4-BE49-F238E27FC236}">
                <a16:creationId xmlns:a16="http://schemas.microsoft.com/office/drawing/2014/main" id="{E9F7F7B4-891F-7149-813F-53B21ABF5F58}"/>
              </a:ext>
            </a:extLst>
          </p:cNvPr>
          <p:cNvSpPr/>
          <p:nvPr/>
        </p:nvSpPr>
        <p:spPr>
          <a:xfrm>
            <a:off x="4354807" y="924298"/>
            <a:ext cx="7339225" cy="366401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563A0F70-D526-D04E-B097-EAC3499772AE}"/>
              </a:ext>
            </a:extLst>
          </p:cNvPr>
          <p:cNvCxnSpPr/>
          <p:nvPr/>
        </p:nvCxnSpPr>
        <p:spPr>
          <a:xfrm>
            <a:off x="6011012" y="1981621"/>
            <a:ext cx="4567859"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F147BB5-6254-FF4E-B287-660BBCBF4934}"/>
              </a:ext>
            </a:extLst>
          </p:cNvPr>
          <p:cNvSpPr/>
          <p:nvPr/>
        </p:nvSpPr>
        <p:spPr>
          <a:xfrm>
            <a:off x="502920" y="228600"/>
            <a:ext cx="2249334" cy="430887"/>
          </a:xfrm>
          <a:prstGeom prst="rect">
            <a:avLst/>
          </a:prstGeom>
        </p:spPr>
        <p:txBody>
          <a:bodyPr wrap="none" anchor="ctr" anchorCtr="0">
            <a:spAutoFit/>
          </a:bodyPr>
          <a:lstStyle/>
          <a:p>
            <a:pPr defTabSz="914400">
              <a:spcBef>
                <a:spcPct val="0"/>
              </a:spcBef>
              <a:defRPr/>
            </a:pPr>
            <a:r>
              <a:rPr lang="en-US" sz="2200" b="1" cap="all" dirty="0">
                <a:solidFill>
                  <a:srgbClr val="1E4B88"/>
                </a:solidFill>
                <a:latin typeface="Arial Narrow" panose="020B0606020202030204" pitchFamily="34" charset="0"/>
                <a:cs typeface="Arial" panose="020B0604020202020204" pitchFamily="34" charset="0"/>
              </a:rPr>
              <a:t>IRC Section 1031</a:t>
            </a:r>
            <a:endParaRPr lang="en-US" altLang="en-US" sz="2200" b="1" cap="all" dirty="0">
              <a:solidFill>
                <a:srgbClr val="1E4B88"/>
              </a:solidFill>
              <a:latin typeface="Arial Narrow" panose="020B0606020202030204" pitchFamily="34" charset="0"/>
              <a:ea typeface="Arial" charset="0"/>
              <a:cs typeface="Arial" panose="020B0604020202020204" pitchFamily="34" charset="0"/>
            </a:endParaRPr>
          </a:p>
        </p:txBody>
      </p:sp>
      <p:sp>
        <p:nvSpPr>
          <p:cNvPr id="38" name="Rectangle 37">
            <a:extLst>
              <a:ext uri="{FF2B5EF4-FFF2-40B4-BE49-F238E27FC236}">
                <a16:creationId xmlns:a16="http://schemas.microsoft.com/office/drawing/2014/main" id="{FF5A8727-51A7-1D43-B030-66D4B57DA389}"/>
              </a:ext>
            </a:extLst>
          </p:cNvPr>
          <p:cNvSpPr/>
          <p:nvPr/>
        </p:nvSpPr>
        <p:spPr>
          <a:xfrm>
            <a:off x="497194" y="4197096"/>
            <a:ext cx="3436176" cy="363176"/>
          </a:xfrm>
          <a:prstGeom prst="rect">
            <a:avLst/>
          </a:prstGeom>
        </p:spPr>
        <p:txBody>
          <a:bodyPr wrap="square">
            <a:spAutoFit/>
          </a:bodyPr>
          <a:lstStyle/>
          <a:p>
            <a:pPr>
              <a:lnSpc>
                <a:spcPct val="110000"/>
              </a:lnSpc>
              <a:spcBef>
                <a:spcPct val="0"/>
              </a:spcBef>
              <a:buClr>
                <a:srgbClr val="033163"/>
              </a:buClr>
              <a:buNone/>
            </a:pPr>
            <a:r>
              <a:rPr lang="en-US" altLang="en-US" sz="800" dirty="0">
                <a:solidFill>
                  <a:srgbClr val="404040"/>
                </a:solidFill>
                <a:latin typeface="Arial" charset="0"/>
                <a:ea typeface="Arial" charset="0"/>
                <a:cs typeface="Arial" charset="0"/>
              </a:rPr>
              <a:t>*Like-kind is a property similar in nature or character, regardless of differences in grade, property type, or quality.</a:t>
            </a:r>
          </a:p>
        </p:txBody>
      </p:sp>
      <p:sp>
        <p:nvSpPr>
          <p:cNvPr id="59" name="Rectangle 58">
            <a:extLst>
              <a:ext uri="{FF2B5EF4-FFF2-40B4-BE49-F238E27FC236}">
                <a16:creationId xmlns:a16="http://schemas.microsoft.com/office/drawing/2014/main" id="{E4E95D22-7804-494A-90BD-3CA5E0C0EA84}"/>
              </a:ext>
            </a:extLst>
          </p:cNvPr>
          <p:cNvSpPr/>
          <p:nvPr/>
        </p:nvSpPr>
        <p:spPr>
          <a:xfrm>
            <a:off x="4514244" y="1093194"/>
            <a:ext cx="3262500" cy="363176"/>
          </a:xfrm>
          <a:prstGeom prst="rect">
            <a:avLst/>
          </a:prstGeom>
        </p:spPr>
        <p:txBody>
          <a:bodyPr wrap="square">
            <a:spAutoFit/>
          </a:bodyPr>
          <a:lstStyle/>
          <a:p>
            <a:pPr>
              <a:lnSpc>
                <a:spcPct val="110000"/>
              </a:lnSpc>
              <a:spcBef>
                <a:spcPct val="0"/>
              </a:spcBef>
              <a:buClr>
                <a:srgbClr val="033163"/>
              </a:buClr>
            </a:pPr>
            <a:r>
              <a:rPr lang="en-US" altLang="en-US" sz="1600" b="1" dirty="0">
                <a:solidFill>
                  <a:schemeClr val="bg1"/>
                </a:solidFill>
                <a:latin typeface="Arial Narrow" panose="020B0604020202020204" pitchFamily="34" charset="0"/>
                <a:ea typeface="Arial" charset="0"/>
                <a:cs typeface="Arial Narrow" panose="020B0604020202020204" pitchFamily="34" charset="0"/>
              </a:rPr>
              <a:t>1031 EXCHANGE RULES</a:t>
            </a:r>
          </a:p>
        </p:txBody>
      </p:sp>
      <p:sp>
        <p:nvSpPr>
          <p:cNvPr id="60" name="Rectangle 59">
            <a:extLst>
              <a:ext uri="{FF2B5EF4-FFF2-40B4-BE49-F238E27FC236}">
                <a16:creationId xmlns:a16="http://schemas.microsoft.com/office/drawing/2014/main" id="{EA5DDB5A-8190-4840-BAAF-61365243E1EE}"/>
              </a:ext>
            </a:extLst>
          </p:cNvPr>
          <p:cNvSpPr/>
          <p:nvPr/>
        </p:nvSpPr>
        <p:spPr>
          <a:xfrm>
            <a:off x="5608130" y="1114677"/>
            <a:ext cx="5105533" cy="2478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a:p>
            <a:pPr algn="ctr"/>
            <a:endParaRPr lang="en-US" dirty="0"/>
          </a:p>
        </p:txBody>
      </p:sp>
      <p:grpSp>
        <p:nvGrpSpPr>
          <p:cNvPr id="2" name="Group 1"/>
          <p:cNvGrpSpPr/>
          <p:nvPr/>
        </p:nvGrpSpPr>
        <p:grpSpPr>
          <a:xfrm>
            <a:off x="5167060" y="1553072"/>
            <a:ext cx="5762054" cy="2581101"/>
            <a:chOff x="5167060" y="1553072"/>
            <a:chExt cx="5762054" cy="2581101"/>
          </a:xfrm>
        </p:grpSpPr>
        <p:sp>
          <p:nvSpPr>
            <p:cNvPr id="69" name="Flowchart: Terminator 89">
              <a:extLst>
                <a:ext uri="{FF2B5EF4-FFF2-40B4-BE49-F238E27FC236}">
                  <a16:creationId xmlns:a16="http://schemas.microsoft.com/office/drawing/2014/main" id="{6B0C2D40-414A-9842-BEC1-E7BD5ACC2A93}"/>
                </a:ext>
              </a:extLst>
            </p:cNvPr>
            <p:cNvSpPr/>
            <p:nvPr/>
          </p:nvSpPr>
          <p:spPr>
            <a:xfrm>
              <a:off x="9359180" y="1553072"/>
              <a:ext cx="1545708" cy="741939"/>
            </a:xfrm>
            <a:prstGeom prst="rect">
              <a:avLst/>
            </a:prstGeom>
            <a:solidFill>
              <a:srgbClr val="0078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Rectangle 69">
              <a:extLst>
                <a:ext uri="{FF2B5EF4-FFF2-40B4-BE49-F238E27FC236}">
                  <a16:creationId xmlns:a16="http://schemas.microsoft.com/office/drawing/2014/main" id="{F40E0D69-5D3F-AA40-AC63-84206D1AF59A}"/>
                </a:ext>
              </a:extLst>
            </p:cNvPr>
            <p:cNvSpPr/>
            <p:nvPr/>
          </p:nvSpPr>
          <p:spPr>
            <a:xfrm>
              <a:off x="9335555" y="1750878"/>
              <a:ext cx="1545707" cy="536917"/>
            </a:xfrm>
            <a:prstGeom prst="rect">
              <a:avLst/>
            </a:prstGeom>
          </p:spPr>
          <p:txBody>
            <a:bodyPr wrap="square">
              <a:spAutoFit/>
            </a:bodyPr>
            <a:lstStyle/>
            <a:p>
              <a:pPr algn="ctr">
                <a:lnSpc>
                  <a:spcPct val="110000"/>
                </a:lnSpc>
                <a:spcBef>
                  <a:spcPct val="0"/>
                </a:spcBef>
                <a:buClr>
                  <a:srgbClr val="033163"/>
                </a:buClr>
              </a:pPr>
              <a:r>
                <a:rPr lang="en-US" altLang="en-US" sz="900" dirty="0">
                  <a:solidFill>
                    <a:schemeClr val="bg1"/>
                  </a:solidFill>
                  <a:latin typeface="Arial" charset="0"/>
                  <a:ea typeface="Arial" charset="0"/>
                  <a:cs typeface="Arial" charset="0"/>
                </a:rPr>
                <a:t>SOLD</a:t>
              </a:r>
            </a:p>
            <a:p>
              <a:pPr algn="ctr">
                <a:lnSpc>
                  <a:spcPct val="110000"/>
                </a:lnSpc>
                <a:spcBef>
                  <a:spcPct val="0"/>
                </a:spcBef>
                <a:buClr>
                  <a:srgbClr val="033163"/>
                </a:buClr>
              </a:pPr>
              <a:r>
                <a:rPr lang="en-US" altLang="en-US" sz="900" dirty="0">
                  <a:solidFill>
                    <a:schemeClr val="bg1"/>
                  </a:solidFill>
                  <a:latin typeface="Arial" charset="0"/>
                  <a:ea typeface="Arial" charset="0"/>
                  <a:cs typeface="Arial" charset="0"/>
                </a:rPr>
                <a:t>VALUE</a:t>
              </a:r>
            </a:p>
          </p:txBody>
        </p:sp>
        <p:grpSp>
          <p:nvGrpSpPr>
            <p:cNvPr id="13" name="Group 12">
              <a:extLst>
                <a:ext uri="{FF2B5EF4-FFF2-40B4-BE49-F238E27FC236}">
                  <a16:creationId xmlns:a16="http://schemas.microsoft.com/office/drawing/2014/main" id="{387F92FB-6EC3-D844-B5AE-B36D05AC00A4}"/>
                </a:ext>
              </a:extLst>
            </p:cNvPr>
            <p:cNvGrpSpPr/>
            <p:nvPr/>
          </p:nvGrpSpPr>
          <p:grpSpPr>
            <a:xfrm>
              <a:off x="5167060" y="1561100"/>
              <a:ext cx="5762054" cy="2573073"/>
              <a:chOff x="5700803" y="1297234"/>
              <a:chExt cx="4898495" cy="2187450"/>
            </a:xfrm>
          </p:grpSpPr>
          <p:cxnSp>
            <p:nvCxnSpPr>
              <p:cNvPr id="62" name="Straight Connector 61">
                <a:extLst>
                  <a:ext uri="{FF2B5EF4-FFF2-40B4-BE49-F238E27FC236}">
                    <a16:creationId xmlns:a16="http://schemas.microsoft.com/office/drawing/2014/main" id="{563A0F70-D526-D04E-B097-EAC3499772AE}"/>
                  </a:ext>
                </a:extLst>
              </p:cNvPr>
              <p:cNvCxnSpPr/>
              <p:nvPr/>
            </p:nvCxnSpPr>
            <p:spPr>
              <a:xfrm>
                <a:off x="6235101" y="3106698"/>
                <a:ext cx="3883274"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70294A-9A97-1C4B-B66C-8FE2D15BC6DF}"/>
                  </a:ext>
                </a:extLst>
              </p:cNvPr>
              <p:cNvCxnSpPr/>
              <p:nvPr/>
            </p:nvCxnSpPr>
            <p:spPr>
              <a:xfrm>
                <a:off x="6235102" y="2340569"/>
                <a:ext cx="3883274"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4" name="Flowchart: Terminator 92">
                <a:extLst>
                  <a:ext uri="{FF2B5EF4-FFF2-40B4-BE49-F238E27FC236}">
                    <a16:creationId xmlns:a16="http://schemas.microsoft.com/office/drawing/2014/main" id="{9984DE0A-BEAC-D04A-9E27-23FE49445C0E}"/>
                  </a:ext>
                </a:extLst>
              </p:cNvPr>
              <p:cNvSpPr/>
              <p:nvPr/>
            </p:nvSpPr>
            <p:spPr>
              <a:xfrm>
                <a:off x="9273765" y="2034122"/>
                <a:ext cx="1314053" cy="630746"/>
              </a:xfrm>
              <a:prstGeom prst="rect">
                <a:avLst/>
              </a:prstGeom>
              <a:solidFill>
                <a:srgbClr val="0078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5" name="Flowchart: Terminator 73">
                <a:extLst>
                  <a:ext uri="{FF2B5EF4-FFF2-40B4-BE49-F238E27FC236}">
                    <a16:creationId xmlns:a16="http://schemas.microsoft.com/office/drawing/2014/main" id="{94090769-4A77-D747-B7F7-235B3BC06B40}"/>
                  </a:ext>
                </a:extLst>
              </p:cNvPr>
              <p:cNvSpPr/>
              <p:nvPr/>
            </p:nvSpPr>
            <p:spPr>
              <a:xfrm>
                <a:off x="5708036" y="2030847"/>
                <a:ext cx="1317836" cy="630746"/>
              </a:xfrm>
              <a:prstGeom prst="rect">
                <a:avLst/>
              </a:prstGeom>
              <a:solidFill>
                <a:srgbClr val="0078B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Rectangle 65">
                <a:extLst>
                  <a:ext uri="{FF2B5EF4-FFF2-40B4-BE49-F238E27FC236}">
                    <a16:creationId xmlns:a16="http://schemas.microsoft.com/office/drawing/2014/main" id="{0E897FCD-607A-4A4E-AD2C-941CC78CCD65}"/>
                  </a:ext>
                </a:extLst>
              </p:cNvPr>
              <p:cNvSpPr/>
              <p:nvPr/>
            </p:nvSpPr>
            <p:spPr>
              <a:xfrm>
                <a:off x="5700803" y="2209359"/>
                <a:ext cx="1314330" cy="337529"/>
              </a:xfrm>
              <a:prstGeom prst="rect">
                <a:avLst/>
              </a:prstGeom>
            </p:spPr>
            <p:txBody>
              <a:bodyPr wrap="square">
                <a:spAutoFit/>
              </a:bodyPr>
              <a:lstStyle/>
              <a:p>
                <a:pPr algn="ctr">
                  <a:lnSpc>
                    <a:spcPct val="110000"/>
                  </a:lnSpc>
                  <a:spcBef>
                    <a:spcPct val="0"/>
                  </a:spcBef>
                  <a:buClr>
                    <a:srgbClr val="033163"/>
                  </a:buClr>
                </a:pPr>
                <a:r>
                  <a:rPr lang="en-US" altLang="en-US" sz="900" dirty="0">
                    <a:solidFill>
                      <a:schemeClr val="bg1"/>
                    </a:solidFill>
                    <a:latin typeface="Arial" charset="0"/>
                    <a:ea typeface="Arial" charset="0"/>
                    <a:cs typeface="Arial" charset="0"/>
                  </a:rPr>
                  <a:t>INVESTED </a:t>
                </a:r>
                <a:br>
                  <a:rPr lang="en-US" altLang="en-US" sz="900" dirty="0">
                    <a:solidFill>
                      <a:schemeClr val="bg1"/>
                    </a:solidFill>
                    <a:latin typeface="Arial" charset="0"/>
                    <a:ea typeface="Arial" charset="0"/>
                    <a:cs typeface="Arial" charset="0"/>
                  </a:rPr>
                </a:br>
                <a:r>
                  <a:rPr lang="en-US" altLang="en-US" sz="900" dirty="0">
                    <a:solidFill>
                      <a:schemeClr val="bg1"/>
                    </a:solidFill>
                    <a:latin typeface="Arial" charset="0"/>
                    <a:ea typeface="Arial" charset="0"/>
                    <a:cs typeface="Arial" charset="0"/>
                  </a:rPr>
                  <a:t>EQUITY</a:t>
                </a:r>
              </a:p>
            </p:txBody>
          </p:sp>
          <p:sp>
            <p:nvSpPr>
              <p:cNvPr id="67" name="Flowchart: Terminator 86">
                <a:extLst>
                  <a:ext uri="{FF2B5EF4-FFF2-40B4-BE49-F238E27FC236}">
                    <a16:creationId xmlns:a16="http://schemas.microsoft.com/office/drawing/2014/main" id="{EBAFD999-8CED-114C-ADA6-F85614A5F091}"/>
                  </a:ext>
                </a:extLst>
              </p:cNvPr>
              <p:cNvSpPr/>
              <p:nvPr/>
            </p:nvSpPr>
            <p:spPr>
              <a:xfrm>
                <a:off x="5700803" y="2788832"/>
                <a:ext cx="1325069" cy="629426"/>
              </a:xfrm>
              <a:prstGeom prst="rect">
                <a:avLst/>
              </a:prstGeom>
              <a:solidFill>
                <a:srgbClr val="0078B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Rectangle 67">
                <a:extLst>
                  <a:ext uri="{FF2B5EF4-FFF2-40B4-BE49-F238E27FC236}">
                    <a16:creationId xmlns:a16="http://schemas.microsoft.com/office/drawing/2014/main" id="{42E6F673-55FF-D447-9118-602555D6245D}"/>
                  </a:ext>
                </a:extLst>
              </p:cNvPr>
              <p:cNvSpPr/>
              <p:nvPr/>
            </p:nvSpPr>
            <p:spPr>
              <a:xfrm>
                <a:off x="5732538" y="2900855"/>
                <a:ext cx="1268835" cy="583829"/>
              </a:xfrm>
              <a:prstGeom prst="rect">
                <a:avLst/>
              </a:prstGeom>
              <a:noFill/>
              <a:ln>
                <a:noFill/>
              </a:ln>
            </p:spPr>
            <p:txBody>
              <a:bodyPr wrap="square">
                <a:spAutoFit/>
              </a:bodyPr>
              <a:lstStyle/>
              <a:p>
                <a:pPr algn="ctr">
                  <a:spcBef>
                    <a:spcPct val="0"/>
                  </a:spcBef>
                  <a:buClr>
                    <a:srgbClr val="033163"/>
                  </a:buClr>
                </a:pPr>
                <a:r>
                  <a:rPr lang="en-US" altLang="en-US" sz="900" dirty="0">
                    <a:solidFill>
                      <a:schemeClr val="bg1"/>
                    </a:solidFill>
                    <a:latin typeface="Arial" charset="0"/>
                    <a:ea typeface="Arial" charset="0"/>
                    <a:cs typeface="Arial" charset="0"/>
                  </a:rPr>
                  <a:t>DEBT ON REPLACEMENT PROPERTY</a:t>
                </a:r>
              </a:p>
            </p:txBody>
          </p:sp>
          <p:sp>
            <p:nvSpPr>
              <p:cNvPr id="71" name="Rectangle 70">
                <a:extLst>
                  <a:ext uri="{FF2B5EF4-FFF2-40B4-BE49-F238E27FC236}">
                    <a16:creationId xmlns:a16="http://schemas.microsoft.com/office/drawing/2014/main" id="{92930BE2-EE5F-A044-82C9-70BD86C1E4DB}"/>
                  </a:ext>
                </a:extLst>
              </p:cNvPr>
              <p:cNvSpPr/>
              <p:nvPr/>
            </p:nvSpPr>
            <p:spPr>
              <a:xfrm>
                <a:off x="9273766" y="2197195"/>
                <a:ext cx="1304937" cy="369333"/>
              </a:xfrm>
              <a:prstGeom prst="rect">
                <a:avLst/>
              </a:prstGeom>
            </p:spPr>
            <p:txBody>
              <a:bodyPr wrap="square">
                <a:spAutoFit/>
              </a:bodyPr>
              <a:lstStyle/>
              <a:p>
                <a:pPr algn="ctr">
                  <a:spcBef>
                    <a:spcPct val="0"/>
                  </a:spcBef>
                  <a:buClr>
                    <a:srgbClr val="033163"/>
                  </a:buClr>
                </a:pPr>
                <a:r>
                  <a:rPr lang="en-US" altLang="en-US" sz="900" dirty="0">
                    <a:solidFill>
                      <a:schemeClr val="bg1"/>
                    </a:solidFill>
                    <a:latin typeface="Arial" charset="0"/>
                    <a:ea typeface="Arial" charset="0"/>
                    <a:cs typeface="Arial" charset="0"/>
                  </a:rPr>
                  <a:t>EQUITY AMOUNT  </a:t>
                </a:r>
              </a:p>
              <a:p>
                <a:pPr algn="ctr">
                  <a:spcBef>
                    <a:spcPct val="0"/>
                  </a:spcBef>
                  <a:buClr>
                    <a:srgbClr val="033163"/>
                  </a:buClr>
                </a:pPr>
                <a:r>
                  <a:rPr lang="en-US" altLang="en-US" sz="900" dirty="0">
                    <a:solidFill>
                      <a:schemeClr val="bg1"/>
                    </a:solidFill>
                    <a:latin typeface="Arial" charset="0"/>
                    <a:ea typeface="Arial" charset="0"/>
                    <a:cs typeface="Arial" charset="0"/>
                  </a:rPr>
                  <a:t>FROM SALE</a:t>
                </a:r>
              </a:p>
            </p:txBody>
          </p:sp>
          <p:sp>
            <p:nvSpPr>
              <p:cNvPr id="72" name="Flowchart: Terminator 93">
                <a:extLst>
                  <a:ext uri="{FF2B5EF4-FFF2-40B4-BE49-F238E27FC236}">
                    <a16:creationId xmlns:a16="http://schemas.microsoft.com/office/drawing/2014/main" id="{57A55358-66BF-5047-8C6B-66A1C1538CB3}"/>
                  </a:ext>
                </a:extLst>
              </p:cNvPr>
              <p:cNvSpPr/>
              <p:nvPr/>
            </p:nvSpPr>
            <p:spPr>
              <a:xfrm>
                <a:off x="9273766" y="2762569"/>
                <a:ext cx="1314053" cy="630746"/>
              </a:xfrm>
              <a:prstGeom prst="rect">
                <a:avLst/>
              </a:prstGeom>
              <a:solidFill>
                <a:srgbClr val="0078B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Rectangle 72">
                <a:extLst>
                  <a:ext uri="{FF2B5EF4-FFF2-40B4-BE49-F238E27FC236}">
                    <a16:creationId xmlns:a16="http://schemas.microsoft.com/office/drawing/2014/main" id="{3C1ED20D-A147-7648-9F13-AC9241A4C364}"/>
                  </a:ext>
                </a:extLst>
              </p:cNvPr>
              <p:cNvSpPr/>
              <p:nvPr/>
            </p:nvSpPr>
            <p:spPr>
              <a:xfrm>
                <a:off x="9312005" y="2879225"/>
                <a:ext cx="1287293" cy="583829"/>
              </a:xfrm>
              <a:prstGeom prst="rect">
                <a:avLst/>
              </a:prstGeom>
            </p:spPr>
            <p:txBody>
              <a:bodyPr wrap="square">
                <a:spAutoFit/>
              </a:bodyPr>
              <a:lstStyle/>
              <a:p>
                <a:pPr algn="ctr">
                  <a:spcBef>
                    <a:spcPct val="0"/>
                  </a:spcBef>
                  <a:buClr>
                    <a:srgbClr val="033163"/>
                  </a:buClr>
                </a:pPr>
                <a:r>
                  <a:rPr lang="en-US" altLang="en-US" sz="900" dirty="0">
                    <a:solidFill>
                      <a:schemeClr val="bg1"/>
                    </a:solidFill>
                    <a:latin typeface="Arial" charset="0"/>
                    <a:ea typeface="Arial" charset="0"/>
                    <a:cs typeface="Arial" charset="0"/>
                  </a:rPr>
                  <a:t>DEBT ON RELINQUISHED PROPERTY</a:t>
                </a:r>
              </a:p>
            </p:txBody>
          </p:sp>
          <p:sp>
            <p:nvSpPr>
              <p:cNvPr id="74" name="Flowchart: Terminator 66">
                <a:extLst>
                  <a:ext uri="{FF2B5EF4-FFF2-40B4-BE49-F238E27FC236}">
                    <a16:creationId xmlns:a16="http://schemas.microsoft.com/office/drawing/2014/main" id="{C4516BB4-6447-D645-85AB-9DA46F6343C3}"/>
                  </a:ext>
                </a:extLst>
              </p:cNvPr>
              <p:cNvSpPr/>
              <p:nvPr/>
            </p:nvSpPr>
            <p:spPr>
              <a:xfrm>
                <a:off x="5716752" y="1297234"/>
                <a:ext cx="1314053" cy="630745"/>
              </a:xfrm>
              <a:prstGeom prst="rect">
                <a:avLst/>
              </a:prstGeom>
              <a:solidFill>
                <a:srgbClr val="0078B9"/>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Rectangle 74">
                <a:extLst>
                  <a:ext uri="{FF2B5EF4-FFF2-40B4-BE49-F238E27FC236}">
                    <a16:creationId xmlns:a16="http://schemas.microsoft.com/office/drawing/2014/main" id="{C3A7F4A0-175F-7A40-B388-C916EC2B4024}"/>
                  </a:ext>
                </a:extLst>
              </p:cNvPr>
              <p:cNvSpPr/>
              <p:nvPr/>
            </p:nvSpPr>
            <p:spPr>
              <a:xfrm>
                <a:off x="5716753" y="1394592"/>
                <a:ext cx="1314053" cy="456450"/>
              </a:xfrm>
              <a:prstGeom prst="rect">
                <a:avLst/>
              </a:prstGeom>
            </p:spPr>
            <p:txBody>
              <a:bodyPr wrap="square" anchor="ctr" anchorCtr="0">
                <a:spAutoFit/>
              </a:bodyPr>
              <a:lstStyle/>
              <a:p>
                <a:pPr algn="ctr">
                  <a:lnSpc>
                    <a:spcPct val="110000"/>
                  </a:lnSpc>
                  <a:spcBef>
                    <a:spcPct val="0"/>
                  </a:spcBef>
                  <a:buClr>
                    <a:srgbClr val="033163"/>
                  </a:buClr>
                </a:pPr>
                <a:r>
                  <a:rPr lang="en-US" altLang="en-US" sz="900" dirty="0">
                    <a:solidFill>
                      <a:schemeClr val="bg1"/>
                    </a:solidFill>
                    <a:latin typeface="Arial" charset="0"/>
                    <a:ea typeface="Arial" charset="0"/>
                    <a:cs typeface="Arial" charset="0"/>
                  </a:rPr>
                  <a:t>PURCHASE</a:t>
                </a:r>
              </a:p>
              <a:p>
                <a:pPr algn="ctr">
                  <a:lnSpc>
                    <a:spcPct val="110000"/>
                  </a:lnSpc>
                  <a:spcBef>
                    <a:spcPct val="0"/>
                  </a:spcBef>
                  <a:buClr>
                    <a:srgbClr val="033163"/>
                  </a:buClr>
                </a:pPr>
                <a:r>
                  <a:rPr lang="en-US" altLang="en-US" sz="900" dirty="0">
                    <a:solidFill>
                      <a:schemeClr val="bg1"/>
                    </a:solidFill>
                    <a:latin typeface="Arial" charset="0"/>
                    <a:ea typeface="Arial" charset="0"/>
                    <a:cs typeface="Arial" charset="0"/>
                  </a:rPr>
                  <a:t>VALUE</a:t>
                </a:r>
              </a:p>
            </p:txBody>
          </p:sp>
          <p:sp>
            <p:nvSpPr>
              <p:cNvPr id="76" name="Oval 75">
                <a:extLst>
                  <a:ext uri="{FF2B5EF4-FFF2-40B4-BE49-F238E27FC236}">
                    <a16:creationId xmlns:a16="http://schemas.microsoft.com/office/drawing/2014/main" id="{2C1C86D8-0ADC-B84D-B452-F2DD4BD864B8}"/>
                  </a:ext>
                </a:extLst>
              </p:cNvPr>
              <p:cNvSpPr/>
              <p:nvPr/>
            </p:nvSpPr>
            <p:spPr>
              <a:xfrm>
                <a:off x="7272596" y="1460515"/>
                <a:ext cx="1787112" cy="1787114"/>
              </a:xfrm>
              <a:prstGeom prst="ellipse">
                <a:avLst/>
              </a:prstGeom>
              <a:solidFill>
                <a:srgbClr val="0078B9"/>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5967776-2D65-144F-8A2F-9158CF665782}"/>
                  </a:ext>
                </a:extLst>
              </p:cNvPr>
              <p:cNvSpPr/>
              <p:nvPr/>
            </p:nvSpPr>
            <p:spPr>
              <a:xfrm>
                <a:off x="7545515" y="1720895"/>
                <a:ext cx="1261491" cy="1261492"/>
              </a:xfrm>
              <a:prstGeom prst="ellipse">
                <a:avLst/>
              </a:prstGeom>
              <a:solidFill>
                <a:schemeClr val="bg1"/>
              </a:solidFill>
              <a:ln w="9525">
                <a:solidFill>
                  <a:srgbClr val="50B6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a:extLst>
                  <a:ext uri="{FF2B5EF4-FFF2-40B4-BE49-F238E27FC236}">
                    <a16:creationId xmlns:a16="http://schemas.microsoft.com/office/drawing/2014/main" id="{63DE84D6-1E09-2F41-B05B-6F2EC05F72E8}"/>
                  </a:ext>
                </a:extLst>
              </p:cNvPr>
              <p:cNvSpPr/>
              <p:nvPr/>
            </p:nvSpPr>
            <p:spPr>
              <a:xfrm>
                <a:off x="7696434" y="2091046"/>
                <a:ext cx="967143" cy="5058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4200" dirty="0">
                    <a:solidFill>
                      <a:srgbClr val="002B5D"/>
                    </a:solidFill>
                    <a:latin typeface="Arial" charset="0"/>
                    <a:ea typeface="Arial" charset="0"/>
                    <a:cs typeface="Arial" charset="0"/>
                  </a:rPr>
                  <a:t>&gt;</a:t>
                </a:r>
                <a:endParaRPr lang="en-US" sz="4200" dirty="0"/>
              </a:p>
            </p:txBody>
          </p:sp>
          <p:sp>
            <p:nvSpPr>
              <p:cNvPr id="79" name="Rounded Rectangle 78">
                <a:extLst>
                  <a:ext uri="{FF2B5EF4-FFF2-40B4-BE49-F238E27FC236}">
                    <a16:creationId xmlns:a16="http://schemas.microsoft.com/office/drawing/2014/main" id="{11970750-EE03-8841-8F7D-59568E0A7878}"/>
                  </a:ext>
                </a:extLst>
              </p:cNvPr>
              <p:cNvSpPr/>
              <p:nvPr/>
            </p:nvSpPr>
            <p:spPr>
              <a:xfrm>
                <a:off x="7687318" y="2096886"/>
                <a:ext cx="967143" cy="3556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en-US" sz="4200" dirty="0">
                    <a:solidFill>
                      <a:schemeClr val="tx1"/>
                    </a:solidFill>
                    <a:latin typeface="Arial" charset="0"/>
                    <a:ea typeface="Arial" charset="0"/>
                    <a:cs typeface="Arial" charset="0"/>
                  </a:rPr>
                  <a:t>_</a:t>
                </a:r>
                <a:endParaRPr lang="en-US" sz="4200" dirty="0">
                  <a:solidFill>
                    <a:schemeClr val="tx1"/>
                  </a:solidFill>
                </a:endParaRPr>
              </a:p>
            </p:txBody>
          </p:sp>
        </p:grpSp>
      </p:grpSp>
      <p:sp>
        <p:nvSpPr>
          <p:cNvPr id="83" name="Rectangle 82">
            <a:extLst>
              <a:ext uri="{FF2B5EF4-FFF2-40B4-BE49-F238E27FC236}">
                <a16:creationId xmlns:a16="http://schemas.microsoft.com/office/drawing/2014/main" id="{AEC48AA7-E43C-A146-84E0-7194356C5614}"/>
              </a:ext>
            </a:extLst>
          </p:cNvPr>
          <p:cNvSpPr/>
          <p:nvPr/>
        </p:nvSpPr>
        <p:spPr>
          <a:xfrm>
            <a:off x="521208" y="5177771"/>
            <a:ext cx="3262500" cy="402931"/>
          </a:xfrm>
          <a:prstGeom prst="rect">
            <a:avLst/>
          </a:prstGeom>
        </p:spPr>
        <p:txBody>
          <a:bodyPr wrap="square">
            <a:spAutoFit/>
          </a:bodyPr>
          <a:lstStyle/>
          <a:p>
            <a:pPr>
              <a:lnSpc>
                <a:spcPct val="110000"/>
              </a:lnSpc>
              <a:spcBef>
                <a:spcPct val="0"/>
              </a:spcBef>
              <a:buClr>
                <a:srgbClr val="033163"/>
              </a:buClr>
            </a:pPr>
            <a:r>
              <a:rPr lang="en-US" altLang="en-US" sz="2000" b="1" dirty="0">
                <a:solidFill>
                  <a:srgbClr val="0078B9"/>
                </a:solidFill>
                <a:latin typeface="Arial Narrow" panose="020B0604020202020204" pitchFamily="34" charset="0"/>
                <a:ea typeface="Arial" charset="0"/>
                <a:cs typeface="Arial Narrow" panose="020B0604020202020204" pitchFamily="34" charset="0"/>
              </a:rPr>
              <a:t>1031 EXCHANGE TIMELINE</a:t>
            </a:r>
          </a:p>
        </p:txBody>
      </p:sp>
      <p:sp>
        <p:nvSpPr>
          <p:cNvPr id="81" name="Rectangle 80">
            <a:extLst>
              <a:ext uri="{FF2B5EF4-FFF2-40B4-BE49-F238E27FC236}">
                <a16:creationId xmlns:a16="http://schemas.microsoft.com/office/drawing/2014/main" id="{4D20B245-08D5-5745-8EF8-72B9B6926C5F}"/>
              </a:ext>
            </a:extLst>
          </p:cNvPr>
          <p:cNvSpPr/>
          <p:nvPr/>
        </p:nvSpPr>
        <p:spPr>
          <a:xfrm>
            <a:off x="188844" y="1281203"/>
            <a:ext cx="616700" cy="1184876"/>
          </a:xfrm>
          <a:prstGeom prst="rect">
            <a:avLst/>
          </a:prstGeom>
        </p:spPr>
        <p:txBody>
          <a:bodyPr wrap="square">
            <a:spAutoFit/>
          </a:bodyPr>
          <a:lstStyle/>
          <a:p>
            <a:pPr algn="just">
              <a:lnSpc>
                <a:spcPct val="150000"/>
              </a:lnSpc>
              <a:spcBef>
                <a:spcPct val="0"/>
              </a:spcBef>
              <a:buClr>
                <a:srgbClr val="033163"/>
              </a:buClr>
              <a:buNone/>
            </a:pPr>
            <a:r>
              <a:rPr lang="en-US" altLang="en-US" sz="5400" i="1" dirty="0">
                <a:solidFill>
                  <a:srgbClr val="084D86"/>
                </a:solidFill>
                <a:latin typeface="Arial" panose="020B0604020202020204" pitchFamily="34" charset="0"/>
                <a:ea typeface="Georgia" charset="0"/>
                <a:cs typeface="Arial" panose="020B0604020202020204" pitchFamily="34" charset="0"/>
              </a:rPr>
              <a:t>“</a:t>
            </a:r>
          </a:p>
        </p:txBody>
      </p:sp>
      <p:sp>
        <p:nvSpPr>
          <p:cNvPr id="82" name="Rectangle 81">
            <a:extLst>
              <a:ext uri="{FF2B5EF4-FFF2-40B4-BE49-F238E27FC236}">
                <a16:creationId xmlns:a16="http://schemas.microsoft.com/office/drawing/2014/main" id="{A9539175-0909-B34F-A21B-D4715C02F591}"/>
              </a:ext>
            </a:extLst>
          </p:cNvPr>
          <p:cNvSpPr/>
          <p:nvPr/>
        </p:nvSpPr>
        <p:spPr>
          <a:xfrm rot="10800000">
            <a:off x="2214533" y="2871161"/>
            <a:ext cx="616700" cy="1184876"/>
          </a:xfrm>
          <a:prstGeom prst="rect">
            <a:avLst/>
          </a:prstGeom>
        </p:spPr>
        <p:txBody>
          <a:bodyPr wrap="square">
            <a:spAutoFit/>
          </a:bodyPr>
          <a:lstStyle/>
          <a:p>
            <a:pPr algn="just">
              <a:lnSpc>
                <a:spcPct val="150000"/>
              </a:lnSpc>
              <a:spcBef>
                <a:spcPct val="0"/>
              </a:spcBef>
              <a:buClr>
                <a:srgbClr val="033163"/>
              </a:buClr>
              <a:buNone/>
            </a:pPr>
            <a:r>
              <a:rPr lang="en-US" altLang="en-US" sz="5400" i="1" dirty="0">
                <a:solidFill>
                  <a:srgbClr val="084D86"/>
                </a:solidFill>
                <a:latin typeface="Arial" panose="020B0604020202020204" pitchFamily="34" charset="0"/>
                <a:ea typeface="Georgia" charset="0"/>
                <a:cs typeface="Arial" panose="020B0604020202020204" pitchFamily="34" charset="0"/>
              </a:rPr>
              <a:t>“</a:t>
            </a:r>
          </a:p>
        </p:txBody>
      </p:sp>
      <p:pic>
        <p:nvPicPr>
          <p:cNvPr id="92" name="Picture 91" descr="Graphical user interface, application&#10;&#10;Description automatically generated">
            <a:extLst>
              <a:ext uri="{FF2B5EF4-FFF2-40B4-BE49-F238E27FC236}">
                <a16:creationId xmlns:a16="http://schemas.microsoft.com/office/drawing/2014/main" id="{BBA0475E-8C68-CC4D-9CEE-E35DD98D686B}"/>
              </a:ext>
            </a:extLst>
          </p:cNvPr>
          <p:cNvPicPr>
            <a:picLocks noChangeAspect="1"/>
          </p:cNvPicPr>
          <p:nvPr/>
        </p:nvPicPr>
        <p:blipFill rotWithShape="1">
          <a:blip r:embed="rId3"/>
          <a:srcRect l="16563" t="48555" r="76488" b="41957"/>
          <a:stretch/>
        </p:blipFill>
        <p:spPr>
          <a:xfrm>
            <a:off x="4636469" y="4907332"/>
            <a:ext cx="876472" cy="924647"/>
          </a:xfrm>
          <a:prstGeom prst="rect">
            <a:avLst/>
          </a:prstGeom>
          <a:ln>
            <a:noFill/>
          </a:ln>
        </p:spPr>
      </p:pic>
      <p:sp>
        <p:nvSpPr>
          <p:cNvPr id="14" name="Rectangle 13"/>
          <p:cNvSpPr/>
          <p:nvPr/>
        </p:nvSpPr>
        <p:spPr>
          <a:xfrm>
            <a:off x="521207" y="1097280"/>
            <a:ext cx="2671935" cy="338554"/>
          </a:xfrm>
          <a:prstGeom prst="rect">
            <a:avLst/>
          </a:prstGeom>
        </p:spPr>
        <p:txBody>
          <a:bodyPr wrap="square">
            <a:spAutoFit/>
          </a:bodyPr>
          <a:lstStyle/>
          <a:p>
            <a:r>
              <a:rPr lang="en-US" altLang="en-US" sz="1600" b="1" dirty="0">
                <a:latin typeface="Arial Narrow" panose="020B0606020202030204" pitchFamily="34" charset="0"/>
                <a:ea typeface="Arial" charset="0"/>
                <a:cs typeface="Arial" panose="020B0604020202020204" pitchFamily="34" charset="0"/>
              </a:rPr>
              <a:t> IRC SECTION 1031 STATES</a:t>
            </a:r>
            <a:endParaRPr lang="en-US" sz="1600" dirty="0">
              <a:latin typeface="Arial Narrow" panose="020B0606020202030204" pitchFamily="34" charset="0"/>
            </a:endParaRPr>
          </a:p>
        </p:txBody>
      </p:sp>
      <p:sp>
        <p:nvSpPr>
          <p:cNvPr id="90" name="Rectangle 89">
            <a:extLst>
              <a:ext uri="{FF2B5EF4-FFF2-40B4-BE49-F238E27FC236}">
                <a16:creationId xmlns:a16="http://schemas.microsoft.com/office/drawing/2014/main" id="{AC235742-E785-6441-976B-D278051B5664}"/>
              </a:ext>
            </a:extLst>
          </p:cNvPr>
          <p:cNvSpPr/>
          <p:nvPr/>
        </p:nvSpPr>
        <p:spPr>
          <a:xfrm>
            <a:off x="4509895" y="4193517"/>
            <a:ext cx="7114262" cy="363176"/>
          </a:xfrm>
          <a:prstGeom prst="rect">
            <a:avLst/>
          </a:prstGeom>
        </p:spPr>
        <p:txBody>
          <a:bodyPr wrap="square">
            <a:spAutoFit/>
          </a:bodyPr>
          <a:lstStyle/>
          <a:p>
            <a:pPr>
              <a:lnSpc>
                <a:spcPct val="110000"/>
              </a:lnSpc>
              <a:spcBef>
                <a:spcPct val="0"/>
              </a:spcBef>
              <a:buClr>
                <a:srgbClr val="033163"/>
              </a:buClr>
              <a:buNone/>
            </a:pPr>
            <a:r>
              <a:rPr lang="en-US" altLang="en-US" sz="800" dirty="0">
                <a:solidFill>
                  <a:schemeClr val="bg1"/>
                </a:solidFill>
                <a:latin typeface="Arial" charset="0"/>
                <a:ea typeface="Arial" charset="0"/>
                <a:cs typeface="Arial" charset="0"/>
              </a:rPr>
              <a:t>Invested equity must be equal to or greater than the equity received from sale, and the total purchase of the replacement property must be equal to or greater than value of the property sold.</a:t>
            </a:r>
          </a:p>
        </p:txBody>
      </p:sp>
    </p:spTree>
    <p:extLst>
      <p:ext uri="{BB962C8B-B14F-4D97-AF65-F5344CB8AC3E}">
        <p14:creationId xmlns:p14="http://schemas.microsoft.com/office/powerpoint/2010/main" val="3248525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B37EF42-149F-0F4E-B35B-C5BDAE8B7360}"/>
              </a:ext>
            </a:extLst>
          </p:cNvPr>
          <p:cNvPicPr>
            <a:picLocks noChangeAspect="1"/>
          </p:cNvPicPr>
          <p:nvPr/>
        </p:nvPicPr>
        <p:blipFill rotWithShape="1">
          <a:blip r:embed="rId2" cstate="screen">
            <a:alphaModFix amt="17000"/>
            <a:extLst>
              <a:ext uri="{28A0092B-C50C-407E-A947-70E740481C1C}">
                <a14:useLocalDpi xmlns:a14="http://schemas.microsoft.com/office/drawing/2010/main"/>
              </a:ext>
            </a:extLst>
          </a:blip>
          <a:srcRect/>
          <a:stretch/>
        </p:blipFill>
        <p:spPr>
          <a:xfrm>
            <a:off x="6314298" y="0"/>
            <a:ext cx="5877702" cy="6550572"/>
          </a:xfrm>
          <a:prstGeom prst="rect">
            <a:avLst/>
          </a:prstGeom>
        </p:spPr>
      </p:pic>
      <p:sp>
        <p:nvSpPr>
          <p:cNvPr id="14" name="Rectangle 13">
            <a:extLst>
              <a:ext uri="{FF2B5EF4-FFF2-40B4-BE49-F238E27FC236}">
                <a16:creationId xmlns:a16="http://schemas.microsoft.com/office/drawing/2014/main" id="{E9F7F7B4-891F-7149-813F-53B21ABF5F58}"/>
              </a:ext>
            </a:extLst>
          </p:cNvPr>
          <p:cNvSpPr/>
          <p:nvPr/>
        </p:nvSpPr>
        <p:spPr>
          <a:xfrm>
            <a:off x="6662057" y="1364862"/>
            <a:ext cx="5241472" cy="3754145"/>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147BB5-6254-FF4E-B287-660BBCBF4934}"/>
              </a:ext>
            </a:extLst>
          </p:cNvPr>
          <p:cNvSpPr/>
          <p:nvPr/>
        </p:nvSpPr>
        <p:spPr>
          <a:xfrm>
            <a:off x="502920" y="228600"/>
            <a:ext cx="4969374" cy="430887"/>
          </a:xfrm>
          <a:prstGeom prst="rect">
            <a:avLst/>
          </a:prstGeom>
        </p:spPr>
        <p:txBody>
          <a:bodyPr wrap="none" anchor="ctr" anchorCtr="0">
            <a:spAutoFit/>
          </a:bodyPr>
          <a:lstStyle/>
          <a:p>
            <a:pPr defTabSz="914400">
              <a:spcBef>
                <a:spcPct val="0"/>
              </a:spcBef>
              <a:defRPr/>
            </a:pPr>
            <a:r>
              <a:rPr lang="en-US" sz="2200" b="1" cap="all" dirty="0">
                <a:solidFill>
                  <a:srgbClr val="004B8D"/>
                </a:solidFill>
                <a:latin typeface="Arial Narrow" panose="020B0606020202030204" pitchFamily="34" charset="0"/>
                <a:cs typeface="Arial" panose="020B0604020202020204" pitchFamily="34" charset="0"/>
              </a:rPr>
              <a:t>Delaware Statutory Trusts (“DST</a:t>
            </a:r>
            <a:r>
              <a:rPr lang="en-US" sz="2200" b="1" dirty="0">
                <a:solidFill>
                  <a:srgbClr val="004B8D"/>
                </a:solidFill>
                <a:latin typeface="Arial Narrow" panose="020B0606020202030204" pitchFamily="34" charset="0"/>
                <a:cs typeface="Arial" panose="020B0604020202020204" pitchFamily="34" charset="0"/>
              </a:rPr>
              <a:t>s</a:t>
            </a:r>
            <a:r>
              <a:rPr lang="en-US" sz="2200" b="1" cap="all" dirty="0">
                <a:solidFill>
                  <a:srgbClr val="004B8D"/>
                </a:solidFill>
                <a:latin typeface="Arial Narrow" panose="020B0606020202030204" pitchFamily="34" charset="0"/>
                <a:cs typeface="Arial" panose="020B0604020202020204" pitchFamily="34" charset="0"/>
              </a:rPr>
              <a:t>”)</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6" name="TextBox 5">
            <a:extLst>
              <a:ext uri="{FF2B5EF4-FFF2-40B4-BE49-F238E27FC236}">
                <a16:creationId xmlns:a16="http://schemas.microsoft.com/office/drawing/2014/main" id="{9003D33C-28A5-1B49-96D8-91FC0FA9EE78}"/>
              </a:ext>
            </a:extLst>
          </p:cNvPr>
          <p:cNvSpPr txBox="1"/>
          <p:nvPr/>
        </p:nvSpPr>
        <p:spPr>
          <a:xfrm>
            <a:off x="489856" y="6129222"/>
            <a:ext cx="5453743" cy="323165"/>
          </a:xfrm>
          <a:prstGeom prst="rect">
            <a:avLst/>
          </a:prstGeom>
          <a:noFill/>
        </p:spPr>
        <p:txBody>
          <a:bodyPr wrap="square" rtlCol="0">
            <a:spAutoFit/>
          </a:bodyPr>
          <a:lstStyle/>
          <a:p>
            <a:pPr>
              <a:spcBef>
                <a:spcPct val="0"/>
              </a:spcBef>
            </a:pPr>
            <a:r>
              <a:rPr lang="en-US" altLang="en-US" sz="700" dirty="0">
                <a:solidFill>
                  <a:schemeClr val="tx1">
                    <a:lumMod val="75000"/>
                    <a:lumOff val="25000"/>
                  </a:schemeClr>
                </a:solidFill>
                <a:latin typeface="Arial" charset="0"/>
                <a:ea typeface="Arial" charset="0"/>
                <a:cs typeface="Arial" charset="0"/>
              </a:rPr>
              <a:t>There is no guarantee of success. Investors could incur a loss of all or a portion of their investment</a:t>
            </a:r>
            <a:r>
              <a:rPr lang="en-US" altLang="en-US" sz="750" i="1" dirty="0">
                <a:solidFill>
                  <a:schemeClr val="tx1">
                    <a:lumMod val="75000"/>
                    <a:lumOff val="25000"/>
                  </a:schemeClr>
                </a:solidFill>
                <a:latin typeface="Arial" charset="0"/>
                <a:ea typeface="Arial" charset="0"/>
                <a:cs typeface="Arial" charset="0"/>
              </a:rPr>
              <a:t>.</a:t>
            </a:r>
          </a:p>
          <a:p>
            <a:endParaRPr lang="en-US" sz="750" dirty="0">
              <a:solidFill>
                <a:schemeClr val="bg1">
                  <a:lumMod val="50000"/>
                </a:schemeClr>
              </a:solidFill>
              <a:latin typeface="Arial" charset="0"/>
              <a:ea typeface="Arial" charset="0"/>
              <a:cs typeface="Arial" charset="0"/>
            </a:endParaRPr>
          </a:p>
        </p:txBody>
      </p:sp>
      <p:sp>
        <p:nvSpPr>
          <p:cNvPr id="7" name="Rectangle 6">
            <a:extLst>
              <a:ext uri="{FF2B5EF4-FFF2-40B4-BE49-F238E27FC236}">
                <a16:creationId xmlns:a16="http://schemas.microsoft.com/office/drawing/2014/main" id="{F6F14075-7813-6B4E-A879-EEE720D2298D}"/>
              </a:ext>
            </a:extLst>
          </p:cNvPr>
          <p:cNvSpPr/>
          <p:nvPr/>
        </p:nvSpPr>
        <p:spPr>
          <a:xfrm>
            <a:off x="489856" y="2843491"/>
            <a:ext cx="5308601" cy="2123658"/>
          </a:xfrm>
          <a:prstGeom prst="rect">
            <a:avLst/>
          </a:prstGeom>
        </p:spPr>
        <p:txBody>
          <a:bodyPr wrap="square">
            <a:spAutoFit/>
          </a:bodyPr>
          <a:lstStyle/>
          <a:p>
            <a:pPr marL="171450" indent="-171450" algn="just">
              <a:buClr>
                <a:srgbClr val="002B5D"/>
              </a:buClr>
              <a:buSzPct val="75000"/>
              <a:buFont typeface="Arial" panose="020B0604020202020204"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Investors in a DST are not direct owners of the real estate, but instead own an undivided interest in the assets held by the trust.</a:t>
            </a:r>
          </a:p>
          <a:p>
            <a:pPr marL="171450" indent="-171450" algn="just">
              <a:buClr>
                <a:srgbClr val="002B5D"/>
              </a:buClr>
              <a:buSzPct val="75000"/>
              <a:buFont typeface="Arial" panose="020B0604020202020204" pitchFamily="34" charset="0"/>
              <a:buChar cha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lgn="just">
              <a:buClr>
                <a:srgbClr val="002B5D"/>
              </a:buClr>
              <a:buSzPct val="75000"/>
              <a:buFont typeface="Arial" panose="020B0604020202020204"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The Trust holds title to the property for the benefit of many investors. </a:t>
            </a:r>
          </a:p>
          <a:p>
            <a:pPr marL="171450" indent="-171450" algn="just">
              <a:buClr>
                <a:srgbClr val="002B5D"/>
              </a:buClr>
              <a:buSzPct val="75000"/>
              <a:buFont typeface="Arial" panose="020B0604020202020204" pitchFamily="34" charset="0"/>
              <a:buChar cha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lgn="just">
              <a:buClr>
                <a:srgbClr val="002B5D"/>
              </a:buClr>
              <a:buSzPct val="75000"/>
              <a:buFont typeface="Arial" panose="020B0604020202020204"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DSTs are recognized by the IRS (Revenue Ruling 2004-86) as qualified replacement property for real property.</a:t>
            </a:r>
          </a:p>
          <a:p>
            <a:pPr marL="171450" indent="-171450" algn="just">
              <a:buClr>
                <a:srgbClr val="002B5D"/>
              </a:buClr>
              <a:buSzPct val="75000"/>
              <a:buFont typeface="Arial" panose="020B0604020202020204" pitchFamily="34" charset="0"/>
              <a:buChar cha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lgn="just">
              <a:buClr>
                <a:srgbClr val="002B5D"/>
              </a:buClr>
              <a:buSzPct val="75000"/>
              <a:buFont typeface="Arial" panose="020B0604020202020204"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Property types may include Triple-Net, multifamily, industrial, office, self storage and many others.</a:t>
            </a:r>
          </a:p>
          <a:p>
            <a:pPr lvl="0">
              <a:buClr>
                <a:srgbClr val="002B5D"/>
              </a:buClr>
              <a:buSzPct val="75000"/>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29E8381-075F-BA43-ACEE-B709790E619A}"/>
              </a:ext>
            </a:extLst>
          </p:cNvPr>
          <p:cNvSpPr/>
          <p:nvPr/>
        </p:nvSpPr>
        <p:spPr>
          <a:xfrm>
            <a:off x="489856" y="2020824"/>
            <a:ext cx="5387847" cy="646331"/>
          </a:xfrm>
          <a:prstGeom prst="rect">
            <a:avLst/>
          </a:prstGeom>
        </p:spPr>
        <p:txBody>
          <a:bodyPr wrap="square">
            <a:spAutoFit/>
          </a:bodyPr>
          <a:lstStyle/>
          <a:p>
            <a:pPr algn="just"/>
            <a:r>
              <a:rPr lang="en-US" sz="1200" dirty="0">
                <a:solidFill>
                  <a:schemeClr val="tx1">
                    <a:lumMod val="75000"/>
                    <a:lumOff val="25000"/>
                  </a:schemeClr>
                </a:solidFill>
                <a:latin typeface="Arial" panose="020B0604020202020204" pitchFamily="34" charset="0"/>
                <a:cs typeface="Arial" panose="020B0604020202020204" pitchFamily="34" charset="0"/>
              </a:rPr>
              <a:t>A business trust that can be used for real estate ownership of higher-quality, professionally managed commercial properties; provides a passive, turn-key solution for transacting a 1031 exchange.</a:t>
            </a:r>
          </a:p>
        </p:txBody>
      </p:sp>
      <p:sp>
        <p:nvSpPr>
          <p:cNvPr id="10" name="Rectangle 2">
            <a:extLst>
              <a:ext uri="{FF2B5EF4-FFF2-40B4-BE49-F238E27FC236}">
                <a16:creationId xmlns:a16="http://schemas.microsoft.com/office/drawing/2014/main" id="{B2B5BC14-94CE-1A46-8F8C-8C91BF7B6161}"/>
              </a:ext>
            </a:extLst>
          </p:cNvPr>
          <p:cNvSpPr>
            <a:spLocks noChangeArrowheads="1"/>
          </p:cNvSpPr>
          <p:nvPr/>
        </p:nvSpPr>
        <p:spPr bwMode="auto">
          <a:xfrm>
            <a:off x="7025154" y="2020087"/>
            <a:ext cx="448921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Work Sans" charset="0"/>
                <a:ea typeface="MS PGothic" pitchFamily="34" charset="-128"/>
                <a:cs typeface="Work Sans" charset="0"/>
              </a:defRPr>
            </a:lvl1pPr>
            <a:lvl2pPr marL="742950" indent="-285750">
              <a:lnSpc>
                <a:spcPct val="90000"/>
              </a:lnSpc>
              <a:spcBef>
                <a:spcPts val="500"/>
              </a:spcBef>
              <a:buFont typeface="Arial" pitchFamily="34" charset="0"/>
              <a:buChar char="•"/>
              <a:defRPr sz="2400">
                <a:solidFill>
                  <a:schemeClr val="tx1"/>
                </a:solidFill>
                <a:latin typeface="Work Sans" charset="0"/>
                <a:ea typeface="Work Sans" charset="0"/>
                <a:cs typeface="Work Sans" charset="0"/>
              </a:defRPr>
            </a:lvl2pPr>
            <a:lvl3pPr marL="1143000" indent="-228600">
              <a:lnSpc>
                <a:spcPct val="90000"/>
              </a:lnSpc>
              <a:spcBef>
                <a:spcPts val="500"/>
              </a:spcBef>
              <a:buFont typeface="Arial" pitchFamily="34" charset="0"/>
              <a:buChar char="•"/>
              <a:defRPr sz="2000">
                <a:solidFill>
                  <a:schemeClr val="tx1"/>
                </a:solidFill>
                <a:latin typeface="Work Sans" charset="0"/>
                <a:ea typeface="Work Sans" charset="0"/>
                <a:cs typeface="Work Sans" charset="0"/>
              </a:defRPr>
            </a:lvl3pPr>
            <a:lvl4pPr marL="16002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4pPr>
            <a:lvl5pPr marL="2057400" indent="-228600">
              <a:lnSpc>
                <a:spcPct val="90000"/>
              </a:lnSpc>
              <a:spcBef>
                <a:spcPts val="500"/>
              </a:spcBef>
              <a:buFont typeface="Arial" pitchFamily="34" charset="0"/>
              <a:buChar char="•"/>
              <a:defRPr>
                <a:solidFill>
                  <a:schemeClr val="tx1"/>
                </a:solidFill>
                <a:latin typeface="Work Sans" charset="0"/>
                <a:ea typeface="Work Sans" charset="0"/>
                <a:cs typeface="Work Sans"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Work Sans" charset="0"/>
                <a:ea typeface="Work Sans" charset="0"/>
                <a:cs typeface="Work Sans" charset="0"/>
              </a:defRPr>
            </a:lvl9pPr>
          </a:lstStyle>
          <a:p>
            <a:pPr>
              <a:lnSpc>
                <a:spcPct val="100000"/>
              </a:lnSpc>
              <a:buNone/>
            </a:pPr>
            <a:r>
              <a:rPr lang="en-US" sz="1600" b="1" dirty="0">
                <a:solidFill>
                  <a:schemeClr val="bg1"/>
                </a:solidFill>
                <a:latin typeface="Arial" panose="020B0604020202020204" pitchFamily="34" charset="0"/>
                <a:cs typeface="Arial" panose="020B0604020202020204" pitchFamily="34" charset="0"/>
              </a:rPr>
              <a:t>HOLDINGS OF IRS </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REVENUE RULING 2004-86</a:t>
            </a:r>
          </a:p>
          <a:p>
            <a:pPr>
              <a:lnSpc>
                <a:spcPct val="100000"/>
              </a:lnSpc>
              <a:buNone/>
            </a:pPr>
            <a:endParaRPr lang="en-US" sz="1200" dirty="0">
              <a:latin typeface="Arial" panose="020B0604020202020204" pitchFamily="34" charset="0"/>
              <a:cs typeface="Arial" panose="020B0604020202020204" pitchFamily="34" charset="0"/>
            </a:endParaRPr>
          </a:p>
          <a:p>
            <a:pPr>
              <a:lnSpc>
                <a:spcPct val="100000"/>
              </a:lnSpc>
              <a:buNone/>
            </a:pPr>
            <a:r>
              <a:rPr lang="en-US" sz="1200" dirty="0">
                <a:solidFill>
                  <a:schemeClr val="bg1"/>
                </a:solidFill>
                <a:latin typeface="Arial" panose="020B0604020202020204" pitchFamily="34" charset="0"/>
                <a:cs typeface="Arial" panose="020B0604020202020204" pitchFamily="34" charset="0"/>
              </a:rPr>
              <a:t>“</a:t>
            </a:r>
            <a:r>
              <a:rPr lang="en-US" sz="1200" b="1" dirty="0">
                <a:solidFill>
                  <a:srgbClr val="DE952F"/>
                </a:solidFill>
                <a:latin typeface="Arial" panose="020B0604020202020204" pitchFamily="34" charset="0"/>
                <a:cs typeface="Arial" panose="020B0604020202020204" pitchFamily="34" charset="0"/>
              </a:rPr>
              <a:t>(1) </a:t>
            </a:r>
            <a:r>
              <a:rPr lang="en-US" sz="1200" dirty="0">
                <a:solidFill>
                  <a:schemeClr val="bg1"/>
                </a:solidFill>
                <a:latin typeface="Arial" panose="020B0604020202020204" pitchFamily="34" charset="0"/>
                <a:cs typeface="Arial" panose="020B0604020202020204" pitchFamily="34" charset="0"/>
              </a:rPr>
              <a:t>The Delaware Statutory Trust is an investment trust, under § 301.7701-4(c), that will be classified as a trust for federal tax purposes. </a:t>
            </a:r>
          </a:p>
          <a:p>
            <a:pPr>
              <a:lnSpc>
                <a:spcPct val="100000"/>
              </a:lnSpc>
              <a:buNone/>
            </a:pPr>
            <a:r>
              <a:rPr lang="en-US" sz="1200" b="1" dirty="0">
                <a:solidFill>
                  <a:srgbClr val="DE952F"/>
                </a:solidFill>
                <a:latin typeface="Arial" panose="020B0604020202020204" pitchFamily="34" charset="0"/>
                <a:cs typeface="Arial" panose="020B0604020202020204" pitchFamily="34" charset="0"/>
              </a:rPr>
              <a:t>(2) </a:t>
            </a:r>
            <a:r>
              <a:rPr lang="en-US" sz="1200" dirty="0">
                <a:solidFill>
                  <a:schemeClr val="bg1"/>
                </a:solidFill>
                <a:latin typeface="Arial" panose="020B0604020202020204" pitchFamily="34" charset="0"/>
                <a:cs typeface="Arial" panose="020B0604020202020204" pitchFamily="34" charset="0"/>
              </a:rPr>
              <a:t>A taxpayer may exchange real property for an interest in the Delaware Statutory Trust without recognition of gain or loss under Section 1031, if the other requirements of Section 1031 are satisfied.”</a:t>
            </a:r>
          </a:p>
        </p:txBody>
      </p:sp>
      <p:cxnSp>
        <p:nvCxnSpPr>
          <p:cNvPr id="11" name="Straight Connector 10">
            <a:extLst>
              <a:ext uri="{FF2B5EF4-FFF2-40B4-BE49-F238E27FC236}">
                <a16:creationId xmlns:a16="http://schemas.microsoft.com/office/drawing/2014/main" id="{8E190BAD-EA1D-EE42-A7FD-BA36BB0AE137}"/>
              </a:ext>
            </a:extLst>
          </p:cNvPr>
          <p:cNvCxnSpPr>
            <a:cxnSpLocks/>
          </p:cNvCxnSpPr>
          <p:nvPr/>
        </p:nvCxnSpPr>
        <p:spPr>
          <a:xfrm>
            <a:off x="7088708" y="2764469"/>
            <a:ext cx="43086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585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47BB5-6254-FF4E-B287-660BBCBF4934}"/>
              </a:ext>
            </a:extLst>
          </p:cNvPr>
          <p:cNvSpPr/>
          <p:nvPr/>
        </p:nvSpPr>
        <p:spPr>
          <a:xfrm>
            <a:off x="523120" y="187394"/>
            <a:ext cx="6181385" cy="430887"/>
          </a:xfrm>
          <a:prstGeom prst="rect">
            <a:avLst/>
          </a:prstGeom>
        </p:spPr>
        <p:txBody>
          <a:bodyPr wrap="square" anchor="ctr" anchorCtr="0">
            <a:spAutoFit/>
          </a:bodyPr>
          <a:lstStyle/>
          <a:p>
            <a:pPr defTabSz="914400">
              <a:spcBef>
                <a:spcPct val="0"/>
              </a:spcBef>
              <a:defRPr/>
            </a:pPr>
            <a:r>
              <a:rPr lang="en-US" altLang="en-US" sz="2200" b="1" cap="all" dirty="0">
                <a:solidFill>
                  <a:srgbClr val="004B8D"/>
                </a:solidFill>
                <a:latin typeface="Arial Narrow" panose="020B0606020202030204" pitchFamily="34" charset="0"/>
                <a:cs typeface="Arial" panose="020B0604020202020204" pitchFamily="34" charset="0"/>
              </a:rPr>
              <a:t>IRC Section 721 and the Two-Step Transaction</a:t>
            </a:r>
            <a:endParaRPr lang="en-US" altLang="en-US" sz="2200" b="1" cap="all" dirty="0">
              <a:solidFill>
                <a:srgbClr val="004B8D"/>
              </a:solidFill>
              <a:latin typeface="Arial Narrow" panose="020B0606020202030204" pitchFamily="34" charset="0"/>
              <a:ea typeface="Arial" charset="0"/>
              <a:cs typeface="Arial" panose="020B0604020202020204" pitchFamily="34" charset="0"/>
            </a:endParaRPr>
          </a:p>
        </p:txBody>
      </p:sp>
      <p:sp>
        <p:nvSpPr>
          <p:cNvPr id="9" name="Rectangle 8">
            <a:extLst>
              <a:ext uri="{FF2B5EF4-FFF2-40B4-BE49-F238E27FC236}">
                <a16:creationId xmlns:a16="http://schemas.microsoft.com/office/drawing/2014/main" id="{F0F8039B-80BD-6841-840C-0D47187B5F37}"/>
              </a:ext>
            </a:extLst>
          </p:cNvPr>
          <p:cNvSpPr/>
          <p:nvPr/>
        </p:nvSpPr>
        <p:spPr>
          <a:xfrm>
            <a:off x="571500" y="1483551"/>
            <a:ext cx="4241649" cy="2154179"/>
          </a:xfrm>
          <a:prstGeom prst="rect">
            <a:avLst/>
          </a:prstGeom>
        </p:spPr>
        <p:txBody>
          <a:bodyPr wrap="square">
            <a:spAutoFit/>
          </a:bodyPr>
          <a:lstStyle/>
          <a:p>
            <a:pPr algn="just">
              <a:lnSpc>
                <a:spcPct val="107000"/>
              </a:lnSpc>
            </a:pPr>
            <a:r>
              <a:rPr lang="en-US" sz="1050"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Section 721 of the Internal Revenue Code allows real estate owners to convert, tax-deferred, their physical property into interests in the operating partnership of a real estate investment trust (“REIT”) using an Umbrella Partnership Real Estate Investment Trust (“UPREIT”) structure. The 721 exchange is an alternative solution to a traditional 1031 exchange. </a:t>
            </a:r>
            <a:r>
              <a:rPr lang="en-US" sz="1050" dirty="0">
                <a:solidFill>
                  <a:schemeClr val="tx1">
                    <a:lumMod val="75000"/>
                    <a:lumOff val="25000"/>
                  </a:schemeClr>
                </a:solidFill>
                <a:latin typeface="Arial" panose="020B0604020202020204" pitchFamily="34" charset="0"/>
                <a:cs typeface="Arial" panose="020B0604020202020204" pitchFamily="34" charset="0"/>
              </a:rPr>
              <a:t>A 721 exchange tends to appeal to a property owner seeking the potential benefits of a larger real estate portfolio including diversification, professional management, economies of scale, access to capital, increased liquidity, and additional estate planning benefits, all while deferring the recognition of a capital gain on their original property. </a:t>
            </a:r>
          </a:p>
          <a:p>
            <a:pPr algn="just">
              <a:lnSpc>
                <a:spcPct val="107000"/>
              </a:lnSpc>
            </a:pPr>
            <a:endParaRPr lang="en-US" sz="1050" dirty="0">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3A8F1B4-4562-4B4F-ACDE-31E7F0CB1619}"/>
              </a:ext>
            </a:extLst>
          </p:cNvPr>
          <p:cNvSpPr/>
          <p:nvPr/>
        </p:nvSpPr>
        <p:spPr>
          <a:xfrm>
            <a:off x="571500" y="1104224"/>
            <a:ext cx="3218953" cy="338554"/>
          </a:xfrm>
          <a:prstGeom prst="rect">
            <a:avLst/>
          </a:prstGeom>
        </p:spPr>
        <p:txBody>
          <a:bodyPr wrap="square">
            <a:spAutoFit/>
          </a:bodyPr>
          <a:lstStyle/>
          <a:p>
            <a:r>
              <a:rPr lang="en-US" sz="1600" b="1" dirty="0">
                <a:solidFill>
                  <a:srgbClr val="0078B9"/>
                </a:solidFill>
                <a:latin typeface="Arial Narrow" panose="020B0604020202020204" pitchFamily="34" charset="0"/>
                <a:cs typeface="Arial Narrow" panose="020B0604020202020204" pitchFamily="34" charset="0"/>
              </a:rPr>
              <a:t>HOW IT WORKS</a:t>
            </a:r>
          </a:p>
        </p:txBody>
      </p:sp>
      <p:sp>
        <p:nvSpPr>
          <p:cNvPr id="13" name="Rectangle 12">
            <a:extLst>
              <a:ext uri="{FF2B5EF4-FFF2-40B4-BE49-F238E27FC236}">
                <a16:creationId xmlns:a16="http://schemas.microsoft.com/office/drawing/2014/main" id="{CE2A9C40-AFDE-FB46-92A5-EF5B4403184A}"/>
              </a:ext>
            </a:extLst>
          </p:cNvPr>
          <p:cNvSpPr/>
          <p:nvPr/>
        </p:nvSpPr>
        <p:spPr>
          <a:xfrm>
            <a:off x="571500" y="4502850"/>
            <a:ext cx="4171950" cy="738664"/>
          </a:xfrm>
          <a:prstGeom prst="rect">
            <a:avLst/>
          </a:prstGeom>
        </p:spPr>
        <p:txBody>
          <a:bodyPr wrap="square">
            <a:spAutoFit/>
          </a:bodyPr>
          <a:lstStyle/>
          <a:p>
            <a:pPr algn="just"/>
            <a:r>
              <a:rPr lang="en-US" sz="1050" dirty="0">
                <a:solidFill>
                  <a:schemeClr val="tx1">
                    <a:lumMod val="75000"/>
                    <a:lumOff val="25000"/>
                  </a:schemeClr>
                </a:solidFill>
                <a:latin typeface="Arial" panose="020B0604020202020204" pitchFamily="34" charset="0"/>
                <a:cs typeface="Arial" panose="020B0604020202020204" pitchFamily="34" charset="0"/>
              </a:rPr>
              <a:t>A common way that a 721 exchange is accomplished is when investors acquire interests in a DST through a 1031 exchange and then subsequently exchanges such interests for interests in the operating partnership of an UPREIT via a 721 exchange. </a:t>
            </a:r>
            <a:endParaRPr lang="en-US" sz="1050" baseline="30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1" name="Picture 10" descr="Graphical user interface, application&#10;&#10;Description automatically generated">
            <a:extLst>
              <a:ext uri="{FF2B5EF4-FFF2-40B4-BE49-F238E27FC236}">
                <a16:creationId xmlns:a16="http://schemas.microsoft.com/office/drawing/2014/main" id="{6A4B0322-0EE1-7B4D-BEBB-6CD32F4303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88379" y="1047524"/>
            <a:ext cx="7203621" cy="2665519"/>
          </a:xfrm>
          <a:prstGeom prst="rect">
            <a:avLst/>
          </a:prstGeom>
        </p:spPr>
      </p:pic>
      <p:pic>
        <p:nvPicPr>
          <p:cNvPr id="16" name="Picture 15" descr="A screenshot of a computer&#10;&#10;Description automatically generated with medium confidence">
            <a:extLst>
              <a:ext uri="{FF2B5EF4-FFF2-40B4-BE49-F238E27FC236}">
                <a16:creationId xmlns:a16="http://schemas.microsoft.com/office/drawing/2014/main" id="{0F40D03F-72C0-A448-9365-09037AE11A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88379" y="3914729"/>
            <a:ext cx="7203621" cy="2412759"/>
          </a:xfrm>
          <a:prstGeom prst="rect">
            <a:avLst/>
          </a:prstGeom>
        </p:spPr>
      </p:pic>
      <p:cxnSp>
        <p:nvCxnSpPr>
          <p:cNvPr id="17" name="Straight Connector 16">
            <a:extLst>
              <a:ext uri="{FF2B5EF4-FFF2-40B4-BE49-F238E27FC236}">
                <a16:creationId xmlns:a16="http://schemas.microsoft.com/office/drawing/2014/main" id="{57FA0B25-CA1A-9740-A5B4-27771CFBE907}"/>
              </a:ext>
            </a:extLst>
          </p:cNvPr>
          <p:cNvCxnSpPr>
            <a:cxnSpLocks/>
          </p:cNvCxnSpPr>
          <p:nvPr/>
        </p:nvCxnSpPr>
        <p:spPr>
          <a:xfrm>
            <a:off x="609600" y="3794589"/>
            <a:ext cx="11582400"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object 16">
            <a:extLst>
              <a:ext uri="{FF2B5EF4-FFF2-40B4-BE49-F238E27FC236}">
                <a16:creationId xmlns:a16="http://schemas.microsoft.com/office/drawing/2014/main" id="{E0232BF1-8455-6F4F-86E9-FE83E5D20653}"/>
              </a:ext>
            </a:extLst>
          </p:cNvPr>
          <p:cNvSpPr txBox="1"/>
          <p:nvPr/>
        </p:nvSpPr>
        <p:spPr>
          <a:xfrm>
            <a:off x="571501" y="4082749"/>
            <a:ext cx="4331804" cy="338554"/>
          </a:xfrm>
          <a:prstGeom prst="rect">
            <a:avLst/>
          </a:prstGeom>
          <a:solidFill>
            <a:schemeClr val="bg1"/>
          </a:solidFill>
        </p:spPr>
        <p:txBody>
          <a:bodyPr vert="horz" wrap="square" lIns="91440" tIns="45720" rIns="91440" bIns="45720" rtlCol="0">
            <a:spAutoFit/>
          </a:bodyPr>
          <a:lstStyle/>
          <a:p>
            <a:pPr>
              <a:spcAft>
                <a:spcPts val="300"/>
              </a:spcAft>
            </a:pPr>
            <a:r>
              <a:rPr lang="en-US" sz="1600" b="1" dirty="0">
                <a:solidFill>
                  <a:srgbClr val="0078B9"/>
                </a:solidFill>
                <a:latin typeface="Arial Narrow" panose="020B0604020202020204" pitchFamily="34" charset="0"/>
                <a:cs typeface="Arial Narrow" panose="020B0604020202020204" pitchFamily="34" charset="0"/>
              </a:rPr>
              <a:t>THE TWO-STEP TRANSACTION USING A DST</a:t>
            </a:r>
          </a:p>
        </p:txBody>
      </p:sp>
    </p:spTree>
    <p:extLst>
      <p:ext uri="{BB962C8B-B14F-4D97-AF65-F5344CB8AC3E}">
        <p14:creationId xmlns:p14="http://schemas.microsoft.com/office/powerpoint/2010/main" val="1315098729"/>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8CEDE4BA2F4048BFDA09831204D91A" ma:contentTypeVersion="14" ma:contentTypeDescription="Create a new document." ma:contentTypeScope="" ma:versionID="e6c07e72a546ade06eb550a10dee8d55">
  <xsd:schema xmlns:xsd="http://www.w3.org/2001/XMLSchema" xmlns:xs="http://www.w3.org/2001/XMLSchema" xmlns:p="http://schemas.microsoft.com/office/2006/metadata/properties" xmlns:ns3="59fe4c7a-dffa-4a80-aba4-a377227cea07" xmlns:ns4="e8c7e125-282d-4499-817e-03a9888d5968" targetNamespace="http://schemas.microsoft.com/office/2006/metadata/properties" ma:root="true" ma:fieldsID="c0f427283a2a978679a5dc846ad4190a" ns3:_="" ns4:_="">
    <xsd:import namespace="59fe4c7a-dffa-4a80-aba4-a377227cea07"/>
    <xsd:import namespace="e8c7e125-282d-4499-817e-03a9888d596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fe4c7a-dffa-4a80-aba4-a377227cea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c7e125-282d-4499-817e-03a9888d59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4F86A3-86E4-4D81-A1FD-4AD1218381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fe4c7a-dffa-4a80-aba4-a377227cea07"/>
    <ds:schemaRef ds:uri="e8c7e125-282d-4499-817e-03a9888d59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8026F4-B019-46EA-A66E-43F559BBB2C3}">
  <ds:schemaRefs>
    <ds:schemaRef ds:uri="http://schemas.microsoft.com/office/2006/documentManagement/types"/>
    <ds:schemaRef ds:uri="http://schemas.microsoft.com/office/infopath/2007/PartnerControls"/>
    <ds:schemaRef ds:uri="e8c7e125-282d-4499-817e-03a9888d5968"/>
    <ds:schemaRef ds:uri="http://purl.org/dc/elements/1.1/"/>
    <ds:schemaRef ds:uri="http://schemas.microsoft.com/office/2006/metadata/properties"/>
    <ds:schemaRef ds:uri="59fe4c7a-dffa-4a80-aba4-a377227cea07"/>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558E4F5-EEB1-4D57-B539-317BE3CBA7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34594</TotalTime>
  <Words>4704</Words>
  <Application>Microsoft Macintosh PowerPoint</Application>
  <PresentationFormat>Widescreen</PresentationFormat>
  <Paragraphs>294</Paragraphs>
  <Slides>25</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 Light</vt:lpstr>
      <vt:lpstr>Arial Narrow</vt:lpstr>
      <vt:lpstr>Calibri</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Stephanie Hill</cp:lastModifiedBy>
  <cp:revision>1870</cp:revision>
  <dcterms:created xsi:type="dcterms:W3CDTF">2019-10-08T22:46:17Z</dcterms:created>
  <dcterms:modified xsi:type="dcterms:W3CDTF">2022-02-17T20:55:53Z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0x010100588CEDE4BA2F4048BFDA09831204D91A</vt:lpwstr>
  </property>
</Properties>
</file>